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  <p:sldMasterId id="2147483840" r:id="rId2"/>
    <p:sldMasterId id="2147483852" r:id="rId3"/>
    <p:sldMasterId id="2147483816" r:id="rId4"/>
    <p:sldMasterId id="2147483792" r:id="rId5"/>
    <p:sldMasterId id="2147483804" r:id="rId6"/>
  </p:sldMasterIdLst>
  <p:notesMasterIdLst>
    <p:notesMasterId r:id="rId18"/>
  </p:notesMasterIdLst>
  <p:sldIdLst>
    <p:sldId id="257" r:id="rId7"/>
    <p:sldId id="258" r:id="rId8"/>
    <p:sldId id="265" r:id="rId9"/>
    <p:sldId id="270" r:id="rId10"/>
    <p:sldId id="271" r:id="rId11"/>
    <p:sldId id="266" r:id="rId12"/>
    <p:sldId id="268" r:id="rId13"/>
    <p:sldId id="272" r:id="rId14"/>
    <p:sldId id="273" r:id="rId15"/>
    <p:sldId id="269" r:id="rId16"/>
    <p:sldId id="264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2855"/>
    <a:srgbClr val="968C83"/>
    <a:srgbClr val="F0B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55" autoAdjust="0"/>
    <p:restoredTop sz="94745" autoAdjust="0"/>
  </p:normalViewPr>
  <p:slideViewPr>
    <p:cSldViewPr snapToObjects="1">
      <p:cViewPr>
        <p:scale>
          <a:sx n="110" d="100"/>
          <a:sy n="110" d="100"/>
        </p:scale>
        <p:origin x="1480" y="6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Workbook3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Workbook3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Workbook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Grants Awarded 2015</a:t>
            </a:r>
            <a:r>
              <a:rPr lang="en-US" baseline="0"/>
              <a:t> - 2016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Sheet1!$E$7:$E$12</c:f>
              <c:strCache>
                <c:ptCount val="6"/>
                <c:pt idx="0">
                  <c:v>0 - 250</c:v>
                </c:pt>
                <c:pt idx="1">
                  <c:v>250 - 500</c:v>
                </c:pt>
                <c:pt idx="2">
                  <c:v>500 - 750</c:v>
                </c:pt>
                <c:pt idx="3">
                  <c:v>750 - 1000</c:v>
                </c:pt>
                <c:pt idx="4">
                  <c:v>1000 - 1250 </c:v>
                </c:pt>
                <c:pt idx="5">
                  <c:v>1250 - 1500 </c:v>
                </c:pt>
              </c:strCache>
            </c:strRef>
          </c:cat>
          <c:val>
            <c:numRef>
              <c:f>Sheet1!$F$7:$F$12</c:f>
              <c:numCache>
                <c:formatCode>General</c:formatCode>
                <c:ptCount val="6"/>
                <c:pt idx="0">
                  <c:v>7.0</c:v>
                </c:pt>
                <c:pt idx="1">
                  <c:v>10.0</c:v>
                </c:pt>
                <c:pt idx="2">
                  <c:v>18.0</c:v>
                </c:pt>
                <c:pt idx="3">
                  <c:v>23.0</c:v>
                </c:pt>
                <c:pt idx="4">
                  <c:v>19.0</c:v>
                </c:pt>
                <c:pt idx="5">
                  <c:v>39.0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34081264"/>
        <c:axId val="1135074640"/>
      </c:barChart>
      <c:catAx>
        <c:axId val="10340812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Grant</a:t>
                </a:r>
                <a:r>
                  <a:rPr lang="en-US" baseline="0"/>
                  <a:t> Ranges</a:t>
                </a:r>
              </a:p>
            </c:rich>
          </c:tx>
          <c:layout>
            <c:manualLayout>
              <c:xMode val="edge"/>
              <c:yMode val="edge"/>
              <c:x val="0.429102799650044"/>
              <c:y val="0.8833100029163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074640"/>
        <c:crosses val="autoZero"/>
        <c:auto val="1"/>
        <c:lblAlgn val="ctr"/>
        <c:lblOffset val="100"/>
        <c:noMultiLvlLbl val="0"/>
      </c:catAx>
      <c:valAx>
        <c:axId val="113507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</a:t>
                </a:r>
                <a:r>
                  <a:rPr lang="en-US" baseline="0"/>
                  <a:t> Grants Awarded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08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Hopeful</a:t>
            </a:r>
            <a:r>
              <a:rPr lang="en-US" baseline="0"/>
              <a:t> Grant Allocation 2016 - 2017 </a:t>
            </a:r>
            <a:endParaRPr lang="en-US"/>
          </a:p>
        </c:rich>
      </c:tx>
      <c:layout>
        <c:manualLayout>
          <c:xMode val="edge"/>
          <c:yMode val="edge"/>
          <c:x val="0.156268790264853"/>
          <c:y val="0.04412576607715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5"/>
            <c:dispRSqr val="0"/>
            <c:dispEq val="0"/>
          </c:trendline>
          <c:cat>
            <c:strRef>
              <c:f>Sheet1!$E$15:$E$19</c:f>
              <c:strCache>
                <c:ptCount val="5"/>
                <c:pt idx="0">
                  <c:v>0 - 500</c:v>
                </c:pt>
                <c:pt idx="1">
                  <c:v>500 - 1000</c:v>
                </c:pt>
                <c:pt idx="2">
                  <c:v>1000 - 1500</c:v>
                </c:pt>
                <c:pt idx="3">
                  <c:v>1500 - 2000</c:v>
                </c:pt>
                <c:pt idx="4">
                  <c:v>2000 - 2500 </c:v>
                </c:pt>
              </c:strCache>
            </c:strRef>
          </c:cat>
          <c:val>
            <c:numRef>
              <c:f>Sheet1!$F$15:$F$19</c:f>
              <c:numCache>
                <c:formatCode>General</c:formatCode>
                <c:ptCount val="5"/>
                <c:pt idx="0">
                  <c:v>14.0</c:v>
                </c:pt>
                <c:pt idx="1">
                  <c:v>26.0</c:v>
                </c:pt>
                <c:pt idx="2">
                  <c:v>45.0</c:v>
                </c:pt>
                <c:pt idx="3">
                  <c:v>27.0</c:v>
                </c:pt>
                <c:pt idx="4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5839872"/>
        <c:axId val="1066069088"/>
      </c:barChart>
      <c:catAx>
        <c:axId val="106583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069088"/>
        <c:crosses val="autoZero"/>
        <c:auto val="1"/>
        <c:lblAlgn val="ctr"/>
        <c:lblOffset val="100"/>
        <c:noMultiLvlLbl val="0"/>
      </c:catAx>
      <c:valAx>
        <c:axId val="10660690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crossAx val="106583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Hopeful</a:t>
            </a:r>
            <a:r>
              <a:rPr lang="en-US" baseline="0"/>
              <a:t> Grant Allocation 2016 - 2017 </a:t>
            </a:r>
            <a:endParaRPr lang="en-US"/>
          </a:p>
        </c:rich>
      </c:tx>
      <c:layout>
        <c:manualLayout>
          <c:xMode val="edge"/>
          <c:yMode val="edge"/>
          <c:x val="0.156268790264853"/>
          <c:y val="0.04412576607715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5"/>
            <c:dispRSqr val="0"/>
            <c:dispEq val="0"/>
          </c:trendline>
          <c:cat>
            <c:strRef>
              <c:f>Sheet1!$E$15:$E$19</c:f>
              <c:strCache>
                <c:ptCount val="5"/>
                <c:pt idx="0">
                  <c:v>0 - 500</c:v>
                </c:pt>
                <c:pt idx="1">
                  <c:v>500 - 1000</c:v>
                </c:pt>
                <c:pt idx="2">
                  <c:v>1000 - 1500</c:v>
                </c:pt>
                <c:pt idx="3">
                  <c:v>1500 - 2000</c:v>
                </c:pt>
                <c:pt idx="4">
                  <c:v>2000 - 2500 </c:v>
                </c:pt>
              </c:strCache>
            </c:strRef>
          </c:cat>
          <c:val>
            <c:numRef>
              <c:f>Sheet1!$F$15:$F$19</c:f>
              <c:numCache>
                <c:formatCode>General</c:formatCode>
                <c:ptCount val="5"/>
                <c:pt idx="0">
                  <c:v>14.0</c:v>
                </c:pt>
                <c:pt idx="1">
                  <c:v>26.0</c:v>
                </c:pt>
                <c:pt idx="2">
                  <c:v>45.0</c:v>
                </c:pt>
                <c:pt idx="3">
                  <c:v>27.0</c:v>
                </c:pt>
                <c:pt idx="4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3042352"/>
        <c:axId val="1073114736"/>
      </c:barChart>
      <c:catAx>
        <c:axId val="107304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114736"/>
        <c:crosses val="autoZero"/>
        <c:auto val="1"/>
        <c:lblAlgn val="ctr"/>
        <c:lblOffset val="100"/>
        <c:noMultiLvlLbl val="0"/>
      </c:catAx>
      <c:valAx>
        <c:axId val="10731147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107304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737E2-46FD-3742-BC67-55F5354BD562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D1FDB-CE02-974B-9AB1-974DAEB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4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4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34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84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2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55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42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11/2/16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32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5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11/2/16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02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3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0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91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04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5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61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60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73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11/2/16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2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1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11/2/16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4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70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08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27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9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65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25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73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47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56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11/2/16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84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6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78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11/2/16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0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930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42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01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42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07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12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141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800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1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11/2/16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53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080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743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946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13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684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952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759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467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152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167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799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12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23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31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26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99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3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11/2/16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9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4.jp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5.jp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6.jp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55CA2-2353-1947-B0FF-946C82441B87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7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7EA2-E7AE-F84D-BFF6-8063478EE14B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5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09EAD-C038-024B-B91F-CE14DFDAF5B0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5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79B85-2BE0-6E4A-B7DE-5D7B9AFCFAE6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1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77CA9-9527-8A44-8BFB-95874792BD1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7E0E3-2968-B14E-8902-64BA2B69C96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4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chart" Target="../charts/chart1.xml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chart" Target="../charts/chart2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chart" Target="../charts/chart3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57350"/>
            <a:ext cx="8229600" cy="85725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SGA Financial Review </a:t>
            </a:r>
            <a:br>
              <a:rPr lang="en-US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November 2</a:t>
            </a:r>
            <a:r>
              <a:rPr lang="en-US" sz="4000" b="1" baseline="30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nd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2016</a:t>
            </a:r>
            <a:endParaRPr lang="en-US" sz="40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0035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Approved by the Bureau of Finance (</a:t>
            </a:r>
            <a:r>
              <a:rPr lang="en-US" dirty="0" err="1" smtClean="0">
                <a:solidFill>
                  <a:schemeClr val="bg1"/>
                </a:solidFill>
              </a:rPr>
              <a:t>BoF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368093"/>
            <a:ext cx="1751723" cy="1753309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BoF</a:t>
            </a:r>
            <a:r>
              <a:rPr lang="en-US" dirty="0" smtClean="0"/>
              <a:t> Tasks this year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0305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Completed </a:t>
            </a:r>
          </a:p>
          <a:p>
            <a:pPr lvl="1"/>
            <a:r>
              <a:rPr lang="en-US" dirty="0" smtClean="0"/>
              <a:t>Re-Wrote bylaws to account for changes in the past two years</a:t>
            </a:r>
          </a:p>
          <a:p>
            <a:pPr lvl="1"/>
            <a:r>
              <a:rPr lang="en-US" dirty="0" smtClean="0"/>
              <a:t>Increase </a:t>
            </a:r>
            <a:r>
              <a:rPr lang="en-US" dirty="0"/>
              <a:t>Grant Cap to $2500</a:t>
            </a:r>
          </a:p>
          <a:p>
            <a:pPr lvl="1"/>
            <a:r>
              <a:rPr lang="en-US" dirty="0"/>
              <a:t>Create an online </a:t>
            </a:r>
            <a:r>
              <a:rPr lang="en-US" dirty="0" smtClean="0"/>
              <a:t>application </a:t>
            </a:r>
            <a:endParaRPr lang="en-US" dirty="0"/>
          </a:p>
          <a:p>
            <a:r>
              <a:rPr lang="en-US" dirty="0"/>
              <a:t>To – Do </a:t>
            </a:r>
          </a:p>
          <a:p>
            <a:pPr lvl="1"/>
            <a:r>
              <a:rPr lang="en-US" dirty="0"/>
              <a:t>Integrate Grants into SGA </a:t>
            </a:r>
            <a:r>
              <a:rPr lang="en-US" dirty="0" err="1" smtClean="0"/>
              <a:t>Trakr</a:t>
            </a:r>
            <a:endParaRPr lang="en-US" dirty="0" smtClean="0"/>
          </a:p>
          <a:p>
            <a:pPr lvl="1"/>
            <a:r>
              <a:rPr lang="en-US" dirty="0" smtClean="0"/>
              <a:t>Develop a live </a:t>
            </a:r>
            <a:r>
              <a:rPr lang="en-US" dirty="0"/>
              <a:t>b</a:t>
            </a:r>
            <a:r>
              <a:rPr lang="en-US" dirty="0" smtClean="0"/>
              <a:t>udget that all members can have access to</a:t>
            </a:r>
            <a:endParaRPr lang="en-US" dirty="0"/>
          </a:p>
          <a:p>
            <a:pPr lvl="1"/>
            <a:r>
              <a:rPr lang="en-US" dirty="0"/>
              <a:t>Present weekly grants as Allocation Bills </a:t>
            </a:r>
          </a:p>
          <a:p>
            <a:pPr lvl="2"/>
            <a:r>
              <a:rPr lang="en-US" dirty="0"/>
              <a:t>Present the Bill 1 week in advanced to Assembly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38" y="4375243"/>
            <a:ext cx="761123" cy="761812"/>
          </a:xfrm>
          <a:prstGeom prst="ellipse">
            <a:avLst/>
          </a:prstGeom>
        </p:spPr>
      </p:pic>
      <p:sp>
        <p:nvSpPr>
          <p:cNvPr id="8" name="Content Placeholder 16"/>
          <p:cNvSpPr txBox="1">
            <a:spLocks/>
          </p:cNvSpPr>
          <p:nvPr/>
        </p:nvSpPr>
        <p:spPr>
          <a:xfrm>
            <a:off x="6934200" y="4832255"/>
            <a:ext cx="2209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Bureau of Finance 2016 - 2017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31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1352550"/>
            <a:ext cx="7431088" cy="2438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Questions?</a:t>
            </a:r>
            <a:r>
              <a:rPr lang="en-US" sz="3300" dirty="0" smtClean="0">
                <a:solidFill>
                  <a:srgbClr val="002855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300" dirty="0" smtClean="0">
                <a:solidFill>
                  <a:srgbClr val="00285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300" dirty="0" smtClean="0">
                <a:solidFill>
                  <a:srgbClr val="002855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300" dirty="0" smtClean="0">
                <a:solidFill>
                  <a:srgbClr val="00285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solidFill>
                  <a:srgbClr val="002855"/>
                </a:solidFill>
                <a:latin typeface="Arial" charset="0"/>
                <a:ea typeface="Arial" charset="0"/>
                <a:cs typeface="Arial" charset="0"/>
              </a:rPr>
              <a:t>Presentation Will Be posted at SGA.WVU.EDU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82" y="4381688"/>
            <a:ext cx="761123" cy="761812"/>
          </a:xfrm>
          <a:prstGeom prst="ellipse">
            <a:avLst/>
          </a:prstGeom>
        </p:spPr>
      </p:pic>
      <p:sp>
        <p:nvSpPr>
          <p:cNvPr id="4" name="Content Placeholder 16"/>
          <p:cNvSpPr txBox="1">
            <a:spLocks/>
          </p:cNvSpPr>
          <p:nvPr/>
        </p:nvSpPr>
        <p:spPr>
          <a:xfrm>
            <a:off x="6934200" y="4832255"/>
            <a:ext cx="2209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Bureau of Finance 2016 - 2017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 Review of FY</a:t>
            </a:r>
            <a:r>
              <a:rPr lang="en-US" dirty="0"/>
              <a:t>: 2015 - </a:t>
            </a:r>
            <a:r>
              <a:rPr lang="en-US" dirty="0" smtClean="0"/>
              <a:t>2016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Operations: $</a:t>
            </a:r>
            <a:r>
              <a:rPr lang="en-US" sz="2000" dirty="0" smtClean="0"/>
              <a:t>56,648.00</a:t>
            </a:r>
            <a:endParaRPr lang="en-US" sz="2000" dirty="0"/>
          </a:p>
          <a:p>
            <a:pPr lvl="1"/>
            <a:r>
              <a:rPr lang="en-US" sz="1400" dirty="0"/>
              <a:t>Unpaid election </a:t>
            </a:r>
            <a:r>
              <a:rPr lang="en-US" sz="1400" dirty="0" smtClean="0"/>
              <a:t>FY </a:t>
            </a:r>
            <a:r>
              <a:rPr lang="en-US" sz="1400" dirty="0"/>
              <a:t>2014-2015 </a:t>
            </a:r>
            <a:r>
              <a:rPr lang="en-US" sz="1400" dirty="0">
                <a:solidFill>
                  <a:srgbClr val="FF0000"/>
                </a:solidFill>
              </a:rPr>
              <a:t>($18,718) </a:t>
            </a:r>
            <a:endParaRPr lang="en-US" sz="1800" dirty="0" smtClean="0"/>
          </a:p>
          <a:p>
            <a:r>
              <a:rPr lang="en-US" sz="2000" dirty="0" smtClean="0"/>
              <a:t>Updated Operations: $37,930.00</a:t>
            </a:r>
          </a:p>
          <a:p>
            <a:r>
              <a:rPr lang="en-US" sz="2000" dirty="0" smtClean="0"/>
              <a:t>Spent: </a:t>
            </a:r>
            <a:r>
              <a:rPr lang="en-US" sz="2000" dirty="0" smtClean="0">
                <a:solidFill>
                  <a:srgbClr val="FF0000"/>
                </a:solidFill>
              </a:rPr>
              <a:t>($29,952.11)</a:t>
            </a:r>
          </a:p>
          <a:p>
            <a:r>
              <a:rPr lang="en-US" sz="2000" dirty="0" smtClean="0"/>
              <a:t>Not Spent: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$7,977.89</a:t>
            </a:r>
            <a:r>
              <a:rPr lang="en-US" sz="1400" dirty="0" smtClean="0">
                <a:solidFill>
                  <a:srgbClr val="FF0000"/>
                </a:solidFill>
              </a:rPr>
              <a:t>			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External: $</a:t>
            </a:r>
            <a:r>
              <a:rPr lang="en-US" sz="2000" dirty="0" smtClean="0"/>
              <a:t>127,730.00</a:t>
            </a:r>
          </a:p>
          <a:p>
            <a:r>
              <a:rPr lang="en-US" sz="2000" dirty="0" smtClean="0"/>
              <a:t>Amount Awarded: $111,327.47</a:t>
            </a:r>
          </a:p>
          <a:p>
            <a:r>
              <a:rPr lang="en-US" sz="2000" dirty="0" smtClean="0"/>
              <a:t>Spent:</a:t>
            </a:r>
            <a:r>
              <a:rPr lang="en-US" sz="2000" dirty="0" smtClean="0">
                <a:solidFill>
                  <a:srgbClr val="FF0000"/>
                </a:solidFill>
              </a:rPr>
              <a:t> ($103,131.49) </a:t>
            </a:r>
          </a:p>
          <a:p>
            <a:r>
              <a:rPr lang="en-US" sz="2000" dirty="0" smtClean="0"/>
              <a:t>Not Spent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$24,598.50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Content Placeholder 16"/>
          <p:cNvSpPr txBox="1">
            <a:spLocks/>
          </p:cNvSpPr>
          <p:nvPr/>
        </p:nvSpPr>
        <p:spPr>
          <a:xfrm>
            <a:off x="6934200" y="4832255"/>
            <a:ext cx="2209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Bureau of Finance 2016 - 2017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39" y="4381688"/>
            <a:ext cx="761123" cy="761812"/>
          </a:xfrm>
          <a:prstGeom prst="ellipse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2200" y="400802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Numbers From May 31 2016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 of FY: 2016 - 2017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Operations: $31,435.00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ominal </a:t>
            </a:r>
            <a:r>
              <a:rPr lang="en-US" dirty="0" smtClean="0">
                <a:solidFill>
                  <a:srgbClr val="FF0000"/>
                </a:solidFill>
              </a:rPr>
              <a:t>(44.5%) </a:t>
            </a:r>
            <a:endParaRPr lang="en-US" dirty="0" smtClean="0"/>
          </a:p>
          <a:p>
            <a:pPr lvl="2"/>
            <a:r>
              <a:rPr lang="en-US" dirty="0" smtClean="0"/>
              <a:t>From unadjusted $56,648.00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Real </a:t>
            </a:r>
            <a:r>
              <a:rPr lang="en-US" dirty="0" smtClean="0">
                <a:solidFill>
                  <a:srgbClr val="FF0000"/>
                </a:solidFill>
              </a:rPr>
              <a:t>(17.1%)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en-US" dirty="0" smtClean="0"/>
              <a:t>From adjusted $37,930.00 after      2015 election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External: $127,730.00</a:t>
            </a:r>
          </a:p>
          <a:p>
            <a:pPr lvl="1"/>
            <a:r>
              <a:rPr lang="en-US" dirty="0"/>
              <a:t>Same as FY 2015-2016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81" y="4375243"/>
            <a:ext cx="761123" cy="761812"/>
          </a:xfrm>
          <a:prstGeom prst="ellipse">
            <a:avLst/>
          </a:prstGeom>
        </p:spPr>
      </p:pic>
      <p:sp>
        <p:nvSpPr>
          <p:cNvPr id="6" name="Content Placeholder 16"/>
          <p:cNvSpPr txBox="1">
            <a:spLocks/>
          </p:cNvSpPr>
          <p:nvPr/>
        </p:nvSpPr>
        <p:spPr>
          <a:xfrm>
            <a:off x="6934200" y="4832255"/>
            <a:ext cx="2209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Bureau of Finance 2016 - 2017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55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Operations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Operations: $31,435.00 </a:t>
            </a:r>
          </a:p>
          <a:p>
            <a:r>
              <a:rPr lang="en-US" sz="2400" dirty="0" smtClean="0"/>
              <a:t>Spent </a:t>
            </a:r>
            <a:r>
              <a:rPr lang="en-US" sz="2400" dirty="0" smtClean="0">
                <a:solidFill>
                  <a:srgbClr val="FF0000"/>
                </a:solidFill>
              </a:rPr>
              <a:t>($7,329.94)</a:t>
            </a:r>
            <a:endParaRPr lang="en-US" sz="2400" baseline="30000" dirty="0" smtClean="0"/>
          </a:p>
          <a:p>
            <a:r>
              <a:rPr lang="en-US" sz="2400" dirty="0" smtClean="0"/>
              <a:t>Senator &amp; Representative’s Allocated Budget </a:t>
            </a:r>
            <a:r>
              <a:rPr lang="en-US" sz="2400" dirty="0" smtClean="0">
                <a:solidFill>
                  <a:srgbClr val="FF0000"/>
                </a:solidFill>
              </a:rPr>
              <a:t>($7,250.00)</a:t>
            </a:r>
          </a:p>
          <a:p>
            <a:pPr lvl="1"/>
            <a:r>
              <a:rPr lang="en-US" sz="2000" dirty="0" smtClean="0"/>
              <a:t>$250 x (17 senators + 12 representatives) </a:t>
            </a:r>
          </a:p>
          <a:p>
            <a:pPr lvl="2"/>
            <a:r>
              <a:rPr lang="en-US" sz="1600" dirty="0" smtClean="0"/>
              <a:t>Unfilled 6 representative positions will be a</a:t>
            </a:r>
            <a:r>
              <a:rPr lang="en-US" sz="1600" dirty="0" smtClean="0">
                <a:solidFill>
                  <a:srgbClr val="FF0000"/>
                </a:solidFill>
              </a:rPr>
              <a:t> ($1,500.00) </a:t>
            </a:r>
            <a:r>
              <a:rPr lang="en-US" sz="1600" dirty="0" smtClean="0"/>
              <a:t>reserve fund </a:t>
            </a:r>
          </a:p>
          <a:p>
            <a:r>
              <a:rPr lang="en-US" sz="2400" dirty="0" smtClean="0"/>
              <a:t>Remaining in operations for the year $15,355.10</a:t>
            </a:r>
          </a:p>
          <a:p>
            <a:r>
              <a:rPr lang="en-US" sz="2400" dirty="0" smtClean="0"/>
              <a:t>Funding Request Form is being finalized this week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38" y="4381688"/>
            <a:ext cx="761123" cy="761812"/>
          </a:xfrm>
          <a:prstGeom prst="ellipse">
            <a:avLst/>
          </a:prstGeom>
        </p:spPr>
      </p:pic>
      <p:sp>
        <p:nvSpPr>
          <p:cNvPr id="6" name="Content Placeholder 16"/>
          <p:cNvSpPr txBox="1">
            <a:spLocks/>
          </p:cNvSpPr>
          <p:nvPr/>
        </p:nvSpPr>
        <p:spPr>
          <a:xfrm>
            <a:off x="6934200" y="4832255"/>
            <a:ext cx="2209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Bureau of Finance 2016 - 2017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019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External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$127,730.00</a:t>
            </a:r>
          </a:p>
          <a:p>
            <a:pPr lvl="1"/>
            <a:r>
              <a:rPr lang="en-US" dirty="0"/>
              <a:t>$100,000.00 Grant Allocation </a:t>
            </a:r>
          </a:p>
          <a:p>
            <a:pPr lvl="1"/>
            <a:r>
              <a:rPr lang="en-US" dirty="0"/>
              <a:t>$27,730.00 in Grant Reserves </a:t>
            </a:r>
          </a:p>
          <a:p>
            <a:r>
              <a:rPr lang="en-US" dirty="0" smtClean="0"/>
              <a:t>$100,000.00 x 2.5% = $2,500 cap on grants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38" y="4353019"/>
            <a:ext cx="761123" cy="761812"/>
          </a:xfrm>
          <a:prstGeom prst="ellipse">
            <a:avLst/>
          </a:prstGeom>
        </p:spPr>
      </p:pic>
      <p:sp>
        <p:nvSpPr>
          <p:cNvPr id="5" name="Content Placeholder 16"/>
          <p:cNvSpPr txBox="1">
            <a:spLocks/>
          </p:cNvSpPr>
          <p:nvPr/>
        </p:nvSpPr>
        <p:spPr>
          <a:xfrm>
            <a:off x="6934200" y="4832255"/>
            <a:ext cx="2209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Bureau of Finance 2016 - 2017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01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Grants 2015 - 2016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195944"/>
            <a:ext cx="3867150" cy="3262312"/>
          </a:xfrm>
        </p:spPr>
        <p:txBody>
          <a:bodyPr/>
          <a:lstStyle/>
          <a:p>
            <a:r>
              <a:rPr lang="en-US" dirty="0"/>
              <a:t>Ranges from $1000 – $1250  </a:t>
            </a:r>
            <a:r>
              <a:rPr lang="en-US" dirty="0" smtClean="0"/>
              <a:t>had amounts increased a lot </a:t>
            </a:r>
          </a:p>
          <a:p>
            <a:pPr lvl="1"/>
            <a:r>
              <a:rPr lang="en-US" dirty="0" smtClean="0"/>
              <a:t>By </a:t>
            </a:r>
            <a:r>
              <a:rPr lang="en-US" dirty="0" err="1" smtClean="0"/>
              <a:t>BoF</a:t>
            </a:r>
            <a:r>
              <a:rPr lang="en-US" dirty="0" smtClean="0"/>
              <a:t> &amp; Governors </a:t>
            </a:r>
          </a:p>
          <a:p>
            <a:r>
              <a:rPr lang="en-US" dirty="0" smtClean="0"/>
              <a:t>Tended to ”Just go ahead and give them the full amount”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0280283"/>
              </p:ext>
            </p:extLst>
          </p:nvPr>
        </p:nvGraphicFramePr>
        <p:xfrm>
          <a:off x="2676524" y="1209614"/>
          <a:ext cx="3790950" cy="3178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38" y="4385787"/>
            <a:ext cx="761123" cy="761812"/>
          </a:xfrm>
          <a:prstGeom prst="ellipse">
            <a:avLst/>
          </a:prstGeom>
        </p:spPr>
      </p:pic>
      <p:sp>
        <p:nvSpPr>
          <p:cNvPr id="9" name="Content Placeholder 16"/>
          <p:cNvSpPr txBox="1">
            <a:spLocks/>
          </p:cNvSpPr>
          <p:nvPr/>
        </p:nvSpPr>
        <p:spPr>
          <a:xfrm>
            <a:off x="6934200" y="4832255"/>
            <a:ext cx="2209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Bureau of Finance 2016 - 2017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03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78 0.0003 L 1.66667E-6 0.0003 " pathEditMode="fixed" rAng="0" ptsTypes="AA">
                                      <p:cBhvr>
                                        <p:cTn id="6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Grants </a:t>
            </a:r>
            <a:r>
              <a:rPr lang="en-US" dirty="0" smtClean="0"/>
              <a:t>2016 - 2017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182937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$0 - $500</a:t>
            </a:r>
          </a:p>
          <a:p>
            <a:pPr lvl="1"/>
            <a:r>
              <a:rPr lang="en-US" dirty="0" smtClean="0"/>
              <a:t>Equipment &amp; Start Up Costs </a:t>
            </a:r>
          </a:p>
          <a:p>
            <a:r>
              <a:rPr lang="en-US" dirty="0" smtClean="0"/>
              <a:t>$500 – $1000 </a:t>
            </a:r>
          </a:p>
          <a:p>
            <a:pPr lvl="1"/>
            <a:r>
              <a:rPr lang="en-US" dirty="0" smtClean="0"/>
              <a:t>Club only events </a:t>
            </a:r>
          </a:p>
          <a:p>
            <a:r>
              <a:rPr lang="en-US" dirty="0" smtClean="0"/>
              <a:t>$1000 - $1500</a:t>
            </a:r>
          </a:p>
          <a:p>
            <a:pPr lvl="1"/>
            <a:r>
              <a:rPr lang="en-US" dirty="0" smtClean="0"/>
              <a:t>University wide </a:t>
            </a:r>
            <a:r>
              <a:rPr lang="en-US" dirty="0"/>
              <a:t>e</a:t>
            </a:r>
            <a:r>
              <a:rPr lang="en-US" dirty="0" smtClean="0"/>
              <a:t>vents </a:t>
            </a:r>
          </a:p>
          <a:p>
            <a:r>
              <a:rPr lang="en-US" dirty="0" smtClean="0"/>
              <a:t>$1500 - $2000</a:t>
            </a:r>
          </a:p>
          <a:p>
            <a:pPr lvl="1"/>
            <a:r>
              <a:rPr lang="en-US" dirty="0" smtClean="0"/>
              <a:t>National Competitions </a:t>
            </a:r>
          </a:p>
          <a:p>
            <a:pPr lvl="2"/>
            <a:r>
              <a:rPr lang="en-US" dirty="0" smtClean="0"/>
              <a:t>Presenting work done by WVU students / organizations at the national level </a:t>
            </a:r>
          </a:p>
          <a:p>
            <a:pPr lvl="2"/>
            <a:r>
              <a:rPr lang="en-US" dirty="0" smtClean="0"/>
              <a:t>Club Sports national championships</a:t>
            </a:r>
          </a:p>
          <a:p>
            <a:r>
              <a:rPr lang="en-US" dirty="0" smtClean="0"/>
              <a:t>$2000 - $2500 </a:t>
            </a:r>
          </a:p>
          <a:p>
            <a:pPr lvl="1"/>
            <a:r>
              <a:rPr lang="en-US" dirty="0" smtClean="0"/>
              <a:t>Special Consideration Grants</a:t>
            </a:r>
          </a:p>
          <a:p>
            <a:pPr lvl="1"/>
            <a:r>
              <a:rPr lang="en-US" dirty="0" smtClean="0"/>
              <a:t>Needs unanimous </a:t>
            </a:r>
            <a:r>
              <a:rPr lang="en-US" dirty="0" err="1" smtClean="0"/>
              <a:t>BoF</a:t>
            </a:r>
            <a:r>
              <a:rPr lang="en-US" dirty="0" smtClean="0"/>
              <a:t> endorsement to be suggested</a:t>
            </a:r>
          </a:p>
          <a:p>
            <a:endParaRPr lang="en-US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6819862"/>
              </p:ext>
            </p:extLst>
          </p:nvPr>
        </p:nvGraphicFramePr>
        <p:xfrm>
          <a:off x="2562224" y="895350"/>
          <a:ext cx="4219575" cy="338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38" y="4381688"/>
            <a:ext cx="761123" cy="761812"/>
          </a:xfrm>
          <a:prstGeom prst="ellipse">
            <a:avLst/>
          </a:prstGeom>
        </p:spPr>
      </p:pic>
      <p:sp>
        <p:nvSpPr>
          <p:cNvPr id="7" name="Content Placeholder 16"/>
          <p:cNvSpPr txBox="1">
            <a:spLocks/>
          </p:cNvSpPr>
          <p:nvPr/>
        </p:nvSpPr>
        <p:spPr>
          <a:xfrm>
            <a:off x="6934200" y="4832255"/>
            <a:ext cx="2209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Bureau of Finance 2016 - 2017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293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58025E-6 L 0.23073 -0.003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Awarded to date (10/26)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2016 - 2017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$30,750.00</a:t>
            </a:r>
          </a:p>
          <a:p>
            <a:r>
              <a:rPr lang="en-US" dirty="0" smtClean="0"/>
              <a:t>31 organizations</a:t>
            </a:r>
          </a:p>
          <a:p>
            <a:pPr lvl="1"/>
            <a:r>
              <a:rPr lang="en-US" dirty="0" smtClean="0"/>
              <a:t>$1025.00 / org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2015 - 2016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$</a:t>
            </a:r>
            <a:r>
              <a:rPr lang="en-US" dirty="0" smtClean="0"/>
              <a:t>15,667.78</a:t>
            </a:r>
          </a:p>
          <a:p>
            <a:r>
              <a:rPr lang="en-US" dirty="0" smtClean="0"/>
              <a:t>16 organizations</a:t>
            </a:r>
          </a:p>
          <a:p>
            <a:pPr lvl="1"/>
            <a:r>
              <a:rPr lang="en-US" dirty="0" smtClean="0"/>
              <a:t>$979.24 / org</a:t>
            </a:r>
          </a:p>
          <a:p>
            <a:endParaRPr lang="en-US" dirty="0"/>
          </a:p>
        </p:txBody>
      </p:sp>
      <p:sp>
        <p:nvSpPr>
          <p:cNvPr id="11" name="Content Placeholder 16"/>
          <p:cNvSpPr txBox="1">
            <a:spLocks/>
          </p:cNvSpPr>
          <p:nvPr/>
        </p:nvSpPr>
        <p:spPr>
          <a:xfrm>
            <a:off x="6934200" y="4832255"/>
            <a:ext cx="2209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Bureau of Finance 2016 - 2017</a:t>
            </a:r>
          </a:p>
          <a:p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026" y="4356147"/>
            <a:ext cx="761123" cy="7618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3752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2232286"/>
              </p:ext>
            </p:extLst>
          </p:nvPr>
        </p:nvGraphicFramePr>
        <p:xfrm>
          <a:off x="4648200" y="1370013"/>
          <a:ext cx="4191000" cy="287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Probably Adjustments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Travel costs tend to run high</a:t>
            </a:r>
          </a:p>
          <a:p>
            <a:r>
              <a:rPr lang="en-US" dirty="0" smtClean="0"/>
              <a:t>May need to limit funds on plane tickets</a:t>
            </a:r>
          </a:p>
          <a:p>
            <a:r>
              <a:rPr lang="en-US" dirty="0" smtClean="0"/>
              <a:t>Encourage WVU Events</a:t>
            </a:r>
          </a:p>
          <a:p>
            <a:r>
              <a:rPr lang="en-US" dirty="0" smtClean="0"/>
              <a:t>Case by Case scenario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10400" y="3638550"/>
            <a:ext cx="1038225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38" y="4381688"/>
            <a:ext cx="761123" cy="761812"/>
          </a:xfrm>
          <a:prstGeom prst="ellipse">
            <a:avLst/>
          </a:prstGeom>
        </p:spPr>
      </p:pic>
      <p:sp>
        <p:nvSpPr>
          <p:cNvPr id="16" name="Content Placeholder 16"/>
          <p:cNvSpPr txBox="1">
            <a:spLocks/>
          </p:cNvSpPr>
          <p:nvPr/>
        </p:nvSpPr>
        <p:spPr>
          <a:xfrm>
            <a:off x="6934200" y="4832255"/>
            <a:ext cx="2209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Bureau of Finance 2016 - 2017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196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05677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WVUBrand.thmx</Template>
  <TotalTime>7506</TotalTime>
  <Words>483</Words>
  <Application>Microsoft Macintosh PowerPoint</Application>
  <PresentationFormat>On-screen Show (16:9)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 Black</vt:lpstr>
      <vt:lpstr>Calibri</vt:lpstr>
      <vt:lpstr>Calibri Light</vt:lpstr>
      <vt:lpstr>Arial</vt:lpstr>
      <vt:lpstr>1_Custom Design</vt:lpstr>
      <vt:lpstr>5_Custom Design</vt:lpstr>
      <vt:lpstr>2_Custom Design</vt:lpstr>
      <vt:lpstr>Custom Design</vt:lpstr>
      <vt:lpstr>3_Custom Design</vt:lpstr>
      <vt:lpstr>4_Custom Design</vt:lpstr>
      <vt:lpstr>SGA Financial Review  November 2nd 2016</vt:lpstr>
      <vt:lpstr>A Review of FY: 2015 - 2016</vt:lpstr>
      <vt:lpstr>Overview of FY: 2016 - 2017 </vt:lpstr>
      <vt:lpstr>Operations </vt:lpstr>
      <vt:lpstr>External Budget</vt:lpstr>
      <vt:lpstr>Grants 2015 - 2016</vt:lpstr>
      <vt:lpstr>Grants 2016 - 2017</vt:lpstr>
      <vt:lpstr>Awarded to date (10/26)</vt:lpstr>
      <vt:lpstr>Probably Adjustments </vt:lpstr>
      <vt:lpstr>BoF Tasks this year</vt:lpstr>
      <vt:lpstr>Questions?  Presentation Will Be posted at SGA.WVU.EDU</vt:lpstr>
    </vt:vector>
  </TitlesOfParts>
  <Manager/>
  <Company>West Virginia University</Company>
  <LinksUpToDate>false</LinksUpToDate>
  <SharedDoc>false</SharedDoc>
  <HyperlinkBase/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Chris Schwer</dc:creator>
  <cp:keywords/>
  <dc:description/>
  <cp:lastModifiedBy>Roshan Daniel</cp:lastModifiedBy>
  <cp:revision>164</cp:revision>
  <cp:lastPrinted>2011-03-15T19:57:48Z</cp:lastPrinted>
  <dcterms:created xsi:type="dcterms:W3CDTF">2011-03-24T20:59:43Z</dcterms:created>
  <dcterms:modified xsi:type="dcterms:W3CDTF">2016-11-02T18:33:03Z</dcterms:modified>
  <cp:category/>
</cp:coreProperties>
</file>