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8" d="100"/>
          <a:sy n="108" d="100"/>
        </p:scale>
        <p:origin x="67" y="2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Putney" userId="749548aa6d220cdf" providerId="LiveId" clId="{5C3F4A26-C65C-4C3F-B86C-FB78E67B195A}"/>
    <pc:docChg chg="custSel modSld">
      <pc:chgData name="Casey Putney" userId="749548aa6d220cdf" providerId="LiveId" clId="{5C3F4A26-C65C-4C3F-B86C-FB78E67B195A}" dt="2020-03-06T00:43:13.776" v="244" actId="20577"/>
      <pc:docMkLst>
        <pc:docMk/>
      </pc:docMkLst>
      <pc:sldChg chg="modSp mod">
        <pc:chgData name="Casey Putney" userId="749548aa6d220cdf" providerId="LiveId" clId="{5C3F4A26-C65C-4C3F-B86C-FB78E67B195A}" dt="2020-03-06T00:43:13.776" v="244" actId="20577"/>
        <pc:sldMkLst>
          <pc:docMk/>
          <pc:sldMk cId="3006059795" sldId="258"/>
        </pc:sldMkLst>
        <pc:spChg chg="mod">
          <ac:chgData name="Casey Putney" userId="749548aa6d220cdf" providerId="LiveId" clId="{5C3F4A26-C65C-4C3F-B86C-FB78E67B195A}" dt="2020-03-06T00:43:13.776" v="244" actId="20577"/>
          <ac:spMkLst>
            <pc:docMk/>
            <pc:sldMk cId="3006059795" sldId="258"/>
            <ac:spMk id="4" creationId="{1953E7B1-3CC6-46F0-9D32-06E98C52927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3/5/2020</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3/5/2020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47-8756-49D6-AA7B-618F1DF58C66}"/>
              </a:ext>
            </a:extLst>
          </p:cNvPr>
          <p:cNvSpPr>
            <a:spLocks noGrp="1"/>
          </p:cNvSpPr>
          <p:nvPr>
            <p:ph type="ctrTitle"/>
          </p:nvPr>
        </p:nvSpPr>
        <p:spPr/>
        <p:txBody>
          <a:bodyPr>
            <a:normAutofit fontScale="90000"/>
          </a:bodyPr>
          <a:lstStyle/>
          <a:p>
            <a:r>
              <a:rPr lang="en-US" dirty="0"/>
              <a:t>2020 SGA Elections Mandatory Candidates Meeting</a:t>
            </a:r>
          </a:p>
        </p:txBody>
      </p:sp>
      <p:sp>
        <p:nvSpPr>
          <p:cNvPr id="3" name="Subtitle 2">
            <a:extLst>
              <a:ext uri="{FF2B5EF4-FFF2-40B4-BE49-F238E27FC236}">
                <a16:creationId xmlns:a16="http://schemas.microsoft.com/office/drawing/2014/main" id="{D8F2CFBE-88E6-49AB-80F2-E7CD7DEF06ED}"/>
              </a:ext>
            </a:extLst>
          </p:cNvPr>
          <p:cNvSpPr>
            <a:spLocks noGrp="1"/>
          </p:cNvSpPr>
          <p:nvPr>
            <p:ph type="subTitle" idx="1"/>
          </p:nvPr>
        </p:nvSpPr>
        <p:spPr/>
        <p:txBody>
          <a:bodyPr/>
          <a:lstStyle/>
          <a:p>
            <a:r>
              <a:rPr lang="en-US" dirty="0"/>
              <a:t>March 5, 2020 5:00PM</a:t>
            </a:r>
          </a:p>
        </p:txBody>
      </p:sp>
    </p:spTree>
    <p:extLst>
      <p:ext uri="{BB962C8B-B14F-4D97-AF65-F5344CB8AC3E}">
        <p14:creationId xmlns:p14="http://schemas.microsoft.com/office/powerpoint/2010/main" val="277478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4A90-156B-46DB-ACD5-9BE4DEC3762D}"/>
              </a:ext>
            </a:extLst>
          </p:cNvPr>
          <p:cNvSpPr>
            <a:spLocks noGrp="1"/>
          </p:cNvSpPr>
          <p:nvPr>
            <p:ph type="title"/>
          </p:nvPr>
        </p:nvSpPr>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A225A1E7-3F85-4BC8-8FE6-5650D7BD7C1D}"/>
              </a:ext>
            </a:extLst>
          </p:cNvPr>
          <p:cNvSpPr>
            <a:spLocks noGrp="1"/>
          </p:cNvSpPr>
          <p:nvPr>
            <p:ph sz="quarter" idx="13"/>
          </p:nvPr>
        </p:nvSpPr>
        <p:spPr/>
        <p:txBody>
          <a:bodyPr>
            <a:normAutofit/>
          </a:bodyPr>
          <a:lstStyle/>
          <a:p>
            <a:r>
              <a:rPr lang="en-US" dirty="0">
                <a:latin typeface="Calibri" panose="020F0502020204030204" pitchFamily="34" charset="0"/>
                <a:cs typeface="Calibri" panose="020F0502020204030204" pitchFamily="34" charset="0"/>
              </a:rPr>
              <a:t>Contact Information:</a:t>
            </a:r>
          </a:p>
          <a:p>
            <a:r>
              <a:rPr lang="en-US" dirty="0">
                <a:latin typeface="Calibri" panose="020F0502020204030204" pitchFamily="34" charset="0"/>
                <a:cs typeface="Calibri" panose="020F0502020204030204" pitchFamily="34" charset="0"/>
              </a:rPr>
              <a:t>Questions Regarding Elections Process</a:t>
            </a:r>
          </a:p>
          <a:p>
            <a:pPr lvl="1"/>
            <a:r>
              <a:rPr lang="en-US" dirty="0">
                <a:latin typeface="Calibri" panose="020F0502020204030204" pitchFamily="34" charset="0"/>
                <a:cs typeface="Calibri" panose="020F0502020204030204" pitchFamily="34" charset="0"/>
              </a:rPr>
              <a:t>Elections Chair: Casey Putney (cnp0017@mix.wvu.edu)</a:t>
            </a:r>
          </a:p>
          <a:p>
            <a:pPr lvl="1"/>
            <a:r>
              <a:rPr lang="en-US" dirty="0">
                <a:latin typeface="Calibri" panose="020F0502020204030204" pitchFamily="34" charset="0"/>
                <a:cs typeface="Calibri" panose="020F0502020204030204" pitchFamily="34" charset="0"/>
              </a:rPr>
              <a:t>SGA Attorney General: Allie Satterfield (aes0037@mix.wvu.edu)</a:t>
            </a:r>
          </a:p>
          <a:p>
            <a:r>
              <a:rPr lang="en-US" dirty="0">
                <a:latin typeface="Calibri" panose="020F0502020204030204" pitchFamily="34" charset="0"/>
                <a:cs typeface="Calibri" panose="020F0502020204030204" pitchFamily="34" charset="0"/>
              </a:rPr>
              <a:t>Questions Regarding Judicial Court Processes</a:t>
            </a:r>
          </a:p>
          <a:p>
            <a:pPr lvl="1"/>
            <a:r>
              <a:rPr lang="en-US" dirty="0">
                <a:latin typeface="Calibri" panose="020F0502020204030204" pitchFamily="34" charset="0"/>
                <a:cs typeface="Calibri" panose="020F0502020204030204" pitchFamily="34" charset="0"/>
              </a:rPr>
              <a:t>Chief Justice Shawn Simms (scs0027@mix.wvu.edu)</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62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D5D6-4610-4127-82D5-13B6D1E29565}"/>
              </a:ext>
            </a:extLst>
          </p:cNvPr>
          <p:cNvSpPr>
            <a:spLocks noGrp="1"/>
          </p:cNvSpPr>
          <p:nvPr>
            <p:ph type="title"/>
          </p:nvPr>
        </p:nvSpPr>
        <p:spPr/>
        <p:txBody>
          <a:bodyPr/>
          <a:lstStyle/>
          <a:p>
            <a:r>
              <a:rPr lang="en-US" dirty="0"/>
              <a:t>Housekeeping and Timeline</a:t>
            </a:r>
          </a:p>
        </p:txBody>
      </p:sp>
      <p:sp>
        <p:nvSpPr>
          <p:cNvPr id="3" name="Content Placeholder 2">
            <a:extLst>
              <a:ext uri="{FF2B5EF4-FFF2-40B4-BE49-F238E27FC236}">
                <a16:creationId xmlns:a16="http://schemas.microsoft.com/office/drawing/2014/main" id="{BE27945D-CA71-4A09-8917-3A3EDF38B640}"/>
              </a:ext>
            </a:extLst>
          </p:cNvPr>
          <p:cNvSpPr>
            <a:spLocks noGrp="1"/>
          </p:cNvSpPr>
          <p:nvPr>
            <p:ph sz="quarter" idx="13"/>
          </p:nvPr>
        </p:nvSpPr>
        <p:spPr/>
        <p:txBody>
          <a:bodyPr>
            <a:normAutofit/>
          </a:bodyPr>
          <a:lstStyle/>
          <a:p>
            <a:r>
              <a:rPr lang="en-US" dirty="0">
                <a:latin typeface="Calibri" panose="020F0502020204030204" pitchFamily="34" charset="0"/>
                <a:cs typeface="Calibri" panose="020F0502020204030204" pitchFamily="34" charset="0"/>
              </a:rPr>
              <a:t>Code of Fair Campaign Practices</a:t>
            </a:r>
          </a:p>
          <a:p>
            <a:r>
              <a:rPr lang="en-US" dirty="0">
                <a:latin typeface="Calibri" panose="020F0502020204030204" pitchFamily="34" charset="0"/>
                <a:cs typeface="Calibri" panose="020F0502020204030204" pitchFamily="34" charset="0"/>
              </a:rPr>
              <a:t>Statement of Understanding</a:t>
            </a:r>
          </a:p>
          <a:p>
            <a:r>
              <a:rPr lang="en-US" dirty="0">
                <a:latin typeface="Calibri" panose="020F0502020204030204" pitchFamily="34" charset="0"/>
                <a:cs typeface="Calibri" panose="020F0502020204030204" pitchFamily="34" charset="0"/>
              </a:rPr>
              <a:t>Candidate Bios (due tomorrow)</a:t>
            </a:r>
          </a:p>
          <a:p>
            <a:pPr lvl="1"/>
            <a:r>
              <a:rPr lang="en-US" dirty="0">
                <a:latin typeface="Calibri" panose="020F0502020204030204" pitchFamily="34" charset="0"/>
                <a:cs typeface="Calibri" panose="020F0502020204030204" pitchFamily="34" charset="0"/>
              </a:rPr>
              <a:t>Want people to know who you are and why you are choosing to run</a:t>
            </a:r>
          </a:p>
          <a:p>
            <a:r>
              <a:rPr lang="en-US" dirty="0">
                <a:latin typeface="Calibri" panose="020F0502020204030204" pitchFamily="34" charset="0"/>
                <a:cs typeface="Calibri" panose="020F0502020204030204" pitchFamily="34" charset="0"/>
              </a:rPr>
              <a:t>Withdrawal (notarized Statement)</a:t>
            </a:r>
          </a:p>
        </p:txBody>
      </p:sp>
      <p:sp>
        <p:nvSpPr>
          <p:cNvPr id="4" name="Content Placeholder 3">
            <a:extLst>
              <a:ext uri="{FF2B5EF4-FFF2-40B4-BE49-F238E27FC236}">
                <a16:creationId xmlns:a16="http://schemas.microsoft.com/office/drawing/2014/main" id="{DC7D0C8C-6670-47CD-8CBD-062D9F2ECCEA}"/>
              </a:ext>
            </a:extLst>
          </p:cNvPr>
          <p:cNvSpPr>
            <a:spLocks noGrp="1"/>
          </p:cNvSpPr>
          <p:nvPr>
            <p:ph sz="quarter" idx="14"/>
          </p:nvPr>
        </p:nvSpPr>
        <p:spPr/>
        <p:txBody>
          <a:bodyPr>
            <a:normAutofit fontScale="85000" lnSpcReduction="10000"/>
          </a:bodyPr>
          <a:lstStyle/>
          <a:p>
            <a:r>
              <a:rPr lang="en-US" dirty="0">
                <a:latin typeface="Calibri" panose="020F0502020204030204" pitchFamily="34" charset="0"/>
                <a:cs typeface="Calibri" panose="020F0502020204030204" pitchFamily="34" charset="0"/>
              </a:rPr>
              <a:t>Tonight at Midnight – Banner drop/Active Campaigning begins!!! (banner limitations)</a:t>
            </a:r>
          </a:p>
          <a:p>
            <a:r>
              <a:rPr lang="en-US" dirty="0">
                <a:latin typeface="Calibri" panose="020F0502020204030204" pitchFamily="34" charset="0"/>
                <a:cs typeface="Calibri" panose="020F0502020204030204" pitchFamily="34" charset="0"/>
              </a:rPr>
              <a:t>Monday March 9, 2020 – 6:00PM Candidate’s Debate</a:t>
            </a:r>
          </a:p>
          <a:p>
            <a:r>
              <a:rPr lang="en-US" dirty="0">
                <a:latin typeface="Calibri" panose="020F0502020204030204" pitchFamily="34" charset="0"/>
                <a:cs typeface="Calibri" panose="020F0502020204030204" pitchFamily="34" charset="0"/>
              </a:rPr>
              <a:t>Tuesday/Wednesday 10/11 – Active Voting</a:t>
            </a:r>
          </a:p>
          <a:p>
            <a:r>
              <a:rPr lang="en-US" dirty="0">
                <a:latin typeface="Calibri" panose="020F0502020204030204" pitchFamily="34" charset="0"/>
                <a:cs typeface="Calibri" panose="020F0502020204030204" pitchFamily="34" charset="0"/>
              </a:rPr>
              <a:t>Wednesday 11</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 Soonish After 5pm – results</a:t>
            </a:r>
          </a:p>
          <a:p>
            <a:r>
              <a:rPr lang="en-US" dirty="0">
                <a:latin typeface="Calibri" panose="020F0502020204030204" pitchFamily="34" charset="0"/>
                <a:cs typeface="Calibri" panose="020F0502020204030204" pitchFamily="34" charset="0"/>
              </a:rPr>
              <a:t>Friday 13</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 5:00 – Campaign materials removal deadline.</a:t>
            </a:r>
          </a:p>
        </p:txBody>
      </p:sp>
    </p:spTree>
    <p:extLst>
      <p:ext uri="{BB962C8B-B14F-4D97-AF65-F5344CB8AC3E}">
        <p14:creationId xmlns:p14="http://schemas.microsoft.com/office/powerpoint/2010/main" val="413513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9906-50A4-4804-B9F4-9E6909E34DFA}"/>
              </a:ext>
            </a:extLst>
          </p:cNvPr>
          <p:cNvSpPr>
            <a:spLocks noGrp="1"/>
          </p:cNvSpPr>
          <p:nvPr>
            <p:ph type="title"/>
          </p:nvPr>
        </p:nvSpPr>
        <p:spPr/>
        <p:txBody>
          <a:bodyPr>
            <a:normAutofit fontScale="90000"/>
          </a:bodyPr>
          <a:lstStyle/>
          <a:p>
            <a:r>
              <a:rPr lang="en-US" dirty="0"/>
              <a:t>Elections procedures/Campaigning</a:t>
            </a:r>
          </a:p>
        </p:txBody>
      </p:sp>
      <p:sp>
        <p:nvSpPr>
          <p:cNvPr id="3" name="Content Placeholder 2">
            <a:extLst>
              <a:ext uri="{FF2B5EF4-FFF2-40B4-BE49-F238E27FC236}">
                <a16:creationId xmlns:a16="http://schemas.microsoft.com/office/drawing/2014/main" id="{A286D336-9BE3-42F0-853A-D52D5E9664AD}"/>
              </a:ext>
            </a:extLst>
          </p:cNvPr>
          <p:cNvSpPr>
            <a:spLocks noGrp="1"/>
          </p:cNvSpPr>
          <p:nvPr>
            <p:ph sz="quarter" idx="13"/>
          </p:nvPr>
        </p:nvSpPr>
        <p:spPr/>
        <p:txBody>
          <a:bodyPr>
            <a:normAutofit lnSpcReduction="10000"/>
          </a:bodyPr>
          <a:lstStyle/>
          <a:p>
            <a:r>
              <a:rPr lang="en-US" dirty="0">
                <a:latin typeface="Calibri" panose="020F0502020204030204" pitchFamily="34" charset="0"/>
                <a:cs typeface="Calibri" panose="020F0502020204030204" pitchFamily="34" charset="0"/>
              </a:rPr>
              <a:t>Online voting this semester</a:t>
            </a:r>
          </a:p>
          <a:p>
            <a:pPr lvl="1"/>
            <a:r>
              <a:rPr lang="en-US" dirty="0">
                <a:latin typeface="Calibri" panose="020F0502020204030204" pitchFamily="34" charset="0"/>
                <a:cs typeface="Calibri" panose="020F0502020204030204" pitchFamily="34" charset="0"/>
              </a:rPr>
              <a:t>Can be done anywhere via </a:t>
            </a:r>
            <a:r>
              <a:rPr lang="en-US" dirty="0" err="1">
                <a:latin typeface="Calibri" panose="020F0502020204030204" pitchFamily="34" charset="0"/>
                <a:cs typeface="Calibri" panose="020F0502020204030204" pitchFamily="34" charset="0"/>
              </a:rPr>
              <a:t>WVUEngage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 polling locations</a:t>
            </a:r>
          </a:p>
          <a:p>
            <a:r>
              <a:rPr lang="en-US" dirty="0">
                <a:latin typeface="Calibri" panose="020F0502020204030204" pitchFamily="34" charset="0"/>
                <a:cs typeface="Calibri" panose="020F0502020204030204" pitchFamily="34" charset="0"/>
              </a:rPr>
              <a:t>Help desk locations:</a:t>
            </a:r>
          </a:p>
          <a:p>
            <a:pPr lvl="1"/>
            <a:r>
              <a:rPr lang="en-US" dirty="0" err="1">
                <a:latin typeface="Calibri" panose="020F0502020204030204" pitchFamily="34" charset="0"/>
                <a:cs typeface="Calibri" panose="020F0502020204030204" pitchFamily="34" charset="0"/>
              </a:rPr>
              <a:t>Mountainlair</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Rec Center</a:t>
            </a:r>
          </a:p>
          <a:p>
            <a:pPr lvl="1"/>
            <a:r>
              <a:rPr lang="en-US" dirty="0">
                <a:latin typeface="Calibri" panose="020F0502020204030204" pitchFamily="34" charset="0"/>
                <a:cs typeface="Calibri" panose="020F0502020204030204" pitchFamily="34" charset="0"/>
              </a:rPr>
              <a:t>HSC</a:t>
            </a:r>
          </a:p>
          <a:p>
            <a:pPr lvl="1"/>
            <a:r>
              <a:rPr lang="en-US" dirty="0">
                <a:latin typeface="Calibri" panose="020F0502020204030204" pitchFamily="34" charset="0"/>
                <a:cs typeface="Calibri" panose="020F0502020204030204" pitchFamily="34" charset="0"/>
              </a:rPr>
              <a:t>College of </a:t>
            </a:r>
            <a:r>
              <a:rPr lang="en-US" dirty="0" err="1">
                <a:latin typeface="Calibri" panose="020F0502020204030204" pitchFamily="34" charset="0"/>
                <a:cs typeface="Calibri" panose="020F0502020204030204" pitchFamily="34" charset="0"/>
              </a:rPr>
              <a:t>LAw</a:t>
            </a: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953E7B1-3CC6-46F0-9D32-06E98C529276}"/>
              </a:ext>
            </a:extLst>
          </p:cNvPr>
          <p:cNvSpPr>
            <a:spLocks noGrp="1"/>
          </p:cNvSpPr>
          <p:nvPr>
            <p:ph sz="quarter" idx="14"/>
          </p:nvPr>
        </p:nvSpPr>
        <p:spPr/>
        <p:txBody>
          <a:bodyPr>
            <a:normAutofit fontScale="62500" lnSpcReduction="20000"/>
          </a:bodyPr>
          <a:lstStyle/>
          <a:p>
            <a:r>
              <a:rPr lang="en-US" dirty="0">
                <a:latin typeface="Calibri" panose="020F0502020204030204" pitchFamily="34" charset="0"/>
                <a:cs typeface="Calibri" panose="020F0502020204030204" pitchFamily="34" charset="0"/>
              </a:rPr>
              <a:t>Active Campaigning – any action undertaken by a potential or official candidate that involves affiliation with a team, logo, officially advertised platform and/or utilized goods and services that require monetary expenditures</a:t>
            </a:r>
          </a:p>
          <a:p>
            <a:r>
              <a:rPr lang="en-US" dirty="0">
                <a:latin typeface="Calibri" panose="020F0502020204030204" pitchFamily="34" charset="0"/>
                <a:cs typeface="Calibri" panose="020F0502020204030204" pitchFamily="34" charset="0"/>
              </a:rPr>
              <a:t>Campaigning limitations:</a:t>
            </a:r>
          </a:p>
          <a:p>
            <a:pPr lvl="1"/>
            <a:r>
              <a:rPr lang="en-US" dirty="0">
                <a:latin typeface="Calibri" panose="020F0502020204030204" pitchFamily="34" charset="0"/>
                <a:cs typeface="Calibri" panose="020F0502020204030204" pitchFamily="34" charset="0"/>
              </a:rPr>
              <a:t>No campaigning in Rec Center</a:t>
            </a:r>
          </a:p>
          <a:p>
            <a:pPr lvl="1"/>
            <a:r>
              <a:rPr lang="en-US" dirty="0">
                <a:latin typeface="Calibri" panose="020F0502020204030204" pitchFamily="34" charset="0"/>
                <a:cs typeface="Calibri" panose="020F0502020204030204" pitchFamily="34" charset="0"/>
              </a:rPr>
              <a:t>No </a:t>
            </a:r>
            <a:r>
              <a:rPr lang="en-US">
                <a:latin typeface="Calibri" panose="020F0502020204030204" pitchFamily="34" charset="0"/>
                <a:cs typeface="Calibri" panose="020F0502020204030204" pitchFamily="34" charset="0"/>
              </a:rPr>
              <a:t>campaigning inside HSC </a:t>
            </a:r>
            <a:r>
              <a:rPr lang="en-US" dirty="0">
                <a:latin typeface="Calibri" panose="020F0502020204030204" pitchFamily="34" charset="0"/>
                <a:cs typeface="Calibri" panose="020F0502020204030204" pitchFamily="34" charset="0"/>
              </a:rPr>
              <a:t>or College of law on the day that help desks are set up (e.g. Tuesday at HSC / Wednesday at COL)</a:t>
            </a:r>
          </a:p>
          <a:p>
            <a:pPr lvl="1"/>
            <a:r>
              <a:rPr lang="en-US" dirty="0">
                <a:latin typeface="Calibri" panose="020F0502020204030204" pitchFamily="34" charset="0"/>
                <a:cs typeface="Calibri" panose="020F0502020204030204" pitchFamily="34" charset="0"/>
              </a:rPr>
              <a:t>Brick area at </a:t>
            </a:r>
            <a:r>
              <a:rPr lang="en-US" dirty="0" err="1">
                <a:latin typeface="Calibri" panose="020F0502020204030204" pitchFamily="34" charset="0"/>
                <a:cs typeface="Calibri" panose="020F0502020204030204" pitchFamily="34" charset="0"/>
              </a:rPr>
              <a:t>mountainlair</a:t>
            </a:r>
            <a:r>
              <a:rPr lang="en-US" dirty="0">
                <a:latin typeface="Calibri" panose="020F0502020204030204" pitchFamily="34" charset="0"/>
                <a:cs typeface="Calibri" panose="020F0502020204030204" pitchFamily="34" charset="0"/>
              </a:rPr>
              <a:t> is open and reserved for all campaigning purposes (must remain 30 feet from table)</a:t>
            </a:r>
          </a:p>
          <a:p>
            <a:pPr lvl="1"/>
            <a:r>
              <a:rPr lang="en-US" dirty="0">
                <a:latin typeface="Calibri" panose="020F0502020204030204" pitchFamily="34" charset="0"/>
                <a:cs typeface="Calibri" panose="020F0502020204030204" pitchFamily="34" charset="0"/>
              </a:rPr>
              <a:t>Door knocking off campus (3 days prior to active polling and only from 12-9pm</a:t>
            </a:r>
          </a:p>
        </p:txBody>
      </p:sp>
    </p:spTree>
    <p:extLst>
      <p:ext uri="{BB962C8B-B14F-4D97-AF65-F5344CB8AC3E}">
        <p14:creationId xmlns:p14="http://schemas.microsoft.com/office/powerpoint/2010/main" val="300605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F9D6-633E-446A-9C56-F0F34C15A755}"/>
              </a:ext>
            </a:extLst>
          </p:cNvPr>
          <p:cNvSpPr>
            <a:spLocks noGrp="1"/>
          </p:cNvSpPr>
          <p:nvPr>
            <p:ph type="title"/>
          </p:nvPr>
        </p:nvSpPr>
        <p:spPr/>
        <p:txBody>
          <a:bodyPr/>
          <a:lstStyle/>
          <a:p>
            <a:r>
              <a:rPr lang="en-US" dirty="0"/>
              <a:t>Expenditures/forms</a:t>
            </a:r>
          </a:p>
        </p:txBody>
      </p:sp>
      <p:sp>
        <p:nvSpPr>
          <p:cNvPr id="3" name="Content Placeholder 2">
            <a:extLst>
              <a:ext uri="{FF2B5EF4-FFF2-40B4-BE49-F238E27FC236}">
                <a16:creationId xmlns:a16="http://schemas.microsoft.com/office/drawing/2014/main" id="{609FB047-F493-4659-9217-21796A045402}"/>
              </a:ext>
            </a:extLst>
          </p:cNvPr>
          <p:cNvSpPr>
            <a:spLocks noGrp="1"/>
          </p:cNvSpPr>
          <p:nvPr>
            <p:ph sz="quarter" idx="13"/>
          </p:nvPr>
        </p:nvSpPr>
        <p:spPr/>
        <p:txBody>
          <a:bodyPr>
            <a:normAutofit fontScale="70000" lnSpcReduction="20000"/>
          </a:bodyPr>
          <a:lstStyle/>
          <a:p>
            <a:r>
              <a:rPr lang="en-US" dirty="0">
                <a:latin typeface="Calibri" panose="020F0502020204030204" pitchFamily="34" charset="0"/>
                <a:cs typeface="Calibri" panose="020F0502020204030204" pitchFamily="34" charset="0"/>
              </a:rPr>
              <a:t>Expenditure limitations</a:t>
            </a:r>
          </a:p>
          <a:p>
            <a:pPr lvl="1"/>
            <a:r>
              <a:rPr lang="en-US" dirty="0">
                <a:latin typeface="Calibri" panose="020F0502020204030204" pitchFamily="34" charset="0"/>
                <a:cs typeface="Calibri" panose="020F0502020204030204" pitchFamily="34" charset="0"/>
              </a:rPr>
              <a:t>$200/Senators</a:t>
            </a:r>
          </a:p>
          <a:p>
            <a:pPr lvl="1"/>
            <a:r>
              <a:rPr lang="en-US" dirty="0">
                <a:latin typeface="Calibri" panose="020F0502020204030204" pitchFamily="34" charset="0"/>
                <a:cs typeface="Calibri" panose="020F0502020204030204" pitchFamily="34" charset="0"/>
              </a:rPr>
              <a:t>$750/President/VP </a:t>
            </a:r>
          </a:p>
          <a:p>
            <a:pPr lvl="1"/>
            <a:r>
              <a:rPr lang="en-US" dirty="0">
                <a:latin typeface="Calibri" panose="020F0502020204030204" pitchFamily="34" charset="0"/>
                <a:cs typeface="Calibri" panose="020F0502020204030204" pitchFamily="34" charset="0"/>
              </a:rPr>
              <a:t>Ticket members spending is aggregated</a:t>
            </a:r>
          </a:p>
          <a:p>
            <a:pPr lvl="2"/>
            <a:r>
              <a:rPr lang="en-US" dirty="0">
                <a:latin typeface="Calibri" panose="020F0502020204030204" pitchFamily="34" charset="0"/>
                <a:cs typeface="Calibri" panose="020F0502020204030204" pitchFamily="34" charset="0"/>
              </a:rPr>
              <a:t>E.g. 10 ticket members = 10 senators x $200 + $750 for President/VP = $2750</a:t>
            </a:r>
          </a:p>
          <a:p>
            <a:r>
              <a:rPr lang="en-US" dirty="0">
                <a:latin typeface="Calibri" panose="020F0502020204030204" pitchFamily="34" charset="0"/>
                <a:cs typeface="Calibri" panose="020F0502020204030204" pitchFamily="34" charset="0"/>
              </a:rPr>
              <a:t>Campaign income/expenditure forms (appendix (5)</a:t>
            </a:r>
          </a:p>
          <a:p>
            <a:pPr lvl="1"/>
            <a:r>
              <a:rPr lang="en-US" dirty="0">
                <a:latin typeface="Calibri" panose="020F0502020204030204" pitchFamily="34" charset="0"/>
                <a:cs typeface="Calibri" panose="020F0502020204030204" pitchFamily="34" charset="0"/>
              </a:rPr>
              <a:t>Due Friday 6</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by 5:00PM for all candidates</a:t>
            </a:r>
          </a:p>
          <a:p>
            <a:pPr lvl="2"/>
            <a:r>
              <a:rPr lang="en-US" dirty="0">
                <a:latin typeface="Calibri" panose="020F0502020204030204" pitchFamily="34" charset="0"/>
                <a:cs typeface="Calibri" panose="020F0502020204030204" pitchFamily="34" charset="0"/>
              </a:rPr>
              <a:t>Those running on a ticket can submit for the whole, but these names must be mentioned.</a:t>
            </a:r>
          </a:p>
          <a:p>
            <a:pPr lvl="1"/>
            <a:r>
              <a:rPr lang="en-US" dirty="0">
                <a:latin typeface="Calibri" panose="020F0502020204030204" pitchFamily="34" charset="0"/>
                <a:cs typeface="Calibri" panose="020F0502020204030204" pitchFamily="34" charset="0"/>
              </a:rPr>
              <a:t>Due again by March 12</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5:00PM</a:t>
            </a:r>
          </a:p>
          <a:p>
            <a:pPr lvl="2"/>
            <a:r>
              <a:rPr lang="en-US" dirty="0">
                <a:latin typeface="Calibri" panose="020F0502020204030204" pitchFamily="34" charset="0"/>
                <a:cs typeface="Calibri" panose="020F0502020204030204" pitchFamily="34" charset="0"/>
              </a:rPr>
              <a:t>Either to SEL or scanned/emailed</a:t>
            </a:r>
          </a:p>
        </p:txBody>
      </p:sp>
      <p:sp>
        <p:nvSpPr>
          <p:cNvPr id="4" name="Content Placeholder 3">
            <a:extLst>
              <a:ext uri="{FF2B5EF4-FFF2-40B4-BE49-F238E27FC236}">
                <a16:creationId xmlns:a16="http://schemas.microsoft.com/office/drawing/2014/main" id="{86114E41-AF31-4E92-8DD8-D74D5F93A97C}"/>
              </a:ext>
            </a:extLst>
          </p:cNvPr>
          <p:cNvSpPr>
            <a:spLocks noGrp="1"/>
          </p:cNvSpPr>
          <p:nvPr>
            <p:ph sz="quarter" idx="14"/>
          </p:nvPr>
        </p:nvSpPr>
        <p:spPr/>
        <p:txBody>
          <a:bodyPr>
            <a:normAutofit fontScale="62500" lnSpcReduction="20000"/>
          </a:bodyPr>
          <a:lstStyle/>
          <a:p>
            <a:r>
              <a:rPr lang="en-US" dirty="0">
                <a:latin typeface="Calibri" panose="020F0502020204030204" pitchFamily="34" charset="0"/>
                <a:cs typeface="Calibri" panose="020F0502020204030204" pitchFamily="34" charset="0"/>
              </a:rPr>
              <a:t>Forms – All receipts must be submitted regardless of amount</a:t>
            </a:r>
          </a:p>
          <a:p>
            <a:pPr lvl="1"/>
            <a:r>
              <a:rPr lang="en-US" dirty="0">
                <a:latin typeface="Calibri" panose="020F0502020204030204" pitchFamily="34" charset="0"/>
                <a:cs typeface="Calibri" panose="020F0502020204030204" pitchFamily="34" charset="0"/>
              </a:rPr>
              <a:t>All materials used shall be included on the form</a:t>
            </a:r>
          </a:p>
          <a:p>
            <a:pPr lvl="1"/>
            <a:r>
              <a:rPr lang="en-US" dirty="0">
                <a:latin typeface="Calibri" panose="020F0502020204030204" pitchFamily="34" charset="0"/>
                <a:cs typeface="Calibri" panose="020F0502020204030204" pitchFamily="34" charset="0"/>
              </a:rPr>
              <a:t>Copies of all printed materials or authorizations must be submitted</a:t>
            </a:r>
          </a:p>
          <a:p>
            <a:pPr lvl="1"/>
            <a:r>
              <a:rPr lang="en-US" dirty="0">
                <a:latin typeface="Calibri" panose="020F0502020204030204" pitchFamily="34" charset="0"/>
                <a:cs typeface="Calibri" panose="020F0502020204030204" pitchFamily="34" charset="0"/>
              </a:rPr>
              <a:t>Cannot giveaway money or bar cover cards </a:t>
            </a:r>
          </a:p>
          <a:p>
            <a:pPr lvl="2"/>
            <a:r>
              <a:rPr lang="en-US" dirty="0">
                <a:latin typeface="Calibri" panose="020F0502020204030204" pitchFamily="34" charset="0"/>
                <a:cs typeface="Calibri" panose="020F0502020204030204" pitchFamily="34" charset="0"/>
              </a:rPr>
              <a:t>Candidates cannot use money to purchase any controlled substances to deliver to candidates.</a:t>
            </a:r>
          </a:p>
          <a:p>
            <a:pPr lvl="2"/>
            <a:r>
              <a:rPr lang="en-US" dirty="0">
                <a:latin typeface="Calibri" panose="020F0502020204030204" pitchFamily="34" charset="0"/>
                <a:cs typeface="Calibri" panose="020F0502020204030204" pitchFamily="34" charset="0"/>
              </a:rPr>
              <a:t>Gift cards are okay, but value is included in expenditures</a:t>
            </a:r>
          </a:p>
          <a:p>
            <a:r>
              <a:rPr lang="en-US" dirty="0">
                <a:latin typeface="Calibri" panose="020F0502020204030204" pitchFamily="34" charset="0"/>
                <a:cs typeface="Calibri" panose="020F0502020204030204" pitchFamily="34" charset="0"/>
              </a:rPr>
              <a:t>Donations must be included (whether monetary or not monetary) </a:t>
            </a:r>
          </a:p>
          <a:p>
            <a:pPr lvl="1"/>
            <a:r>
              <a:rPr lang="en-US" dirty="0">
                <a:latin typeface="Calibri" panose="020F0502020204030204" pitchFamily="34" charset="0"/>
                <a:cs typeface="Calibri" panose="020F0502020204030204" pitchFamily="34" charset="0"/>
              </a:rPr>
              <a:t>Donations above $25 must have donor’s information included on the statement.</a:t>
            </a:r>
          </a:p>
        </p:txBody>
      </p:sp>
    </p:spTree>
    <p:extLst>
      <p:ext uri="{BB962C8B-B14F-4D97-AF65-F5344CB8AC3E}">
        <p14:creationId xmlns:p14="http://schemas.microsoft.com/office/powerpoint/2010/main" val="241882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54BA-9BD0-42E2-9AE3-E92AF79178C0}"/>
              </a:ext>
            </a:extLst>
          </p:cNvPr>
          <p:cNvSpPr>
            <a:spLocks noGrp="1"/>
          </p:cNvSpPr>
          <p:nvPr>
            <p:ph type="title"/>
          </p:nvPr>
        </p:nvSpPr>
        <p:spPr/>
        <p:txBody>
          <a:bodyPr/>
          <a:lstStyle/>
          <a:p>
            <a:r>
              <a:rPr lang="en-US" dirty="0"/>
              <a:t>Campaign materials</a:t>
            </a:r>
          </a:p>
        </p:txBody>
      </p:sp>
      <p:sp>
        <p:nvSpPr>
          <p:cNvPr id="3" name="Content Placeholder 2">
            <a:extLst>
              <a:ext uri="{FF2B5EF4-FFF2-40B4-BE49-F238E27FC236}">
                <a16:creationId xmlns:a16="http://schemas.microsoft.com/office/drawing/2014/main" id="{F838CAEA-41B1-4EC9-BDE9-5A6B1A886F8F}"/>
              </a:ext>
            </a:extLst>
          </p:cNvPr>
          <p:cNvSpPr>
            <a:spLocks noGrp="1"/>
          </p:cNvSpPr>
          <p:nvPr>
            <p:ph sz="quarter" idx="13"/>
          </p:nvPr>
        </p:nvSpPr>
        <p:spPr/>
        <p:txBody>
          <a:bodyPr>
            <a:normAutofit fontScale="85000" lnSpcReduction="10000"/>
          </a:bodyPr>
          <a:lstStyle/>
          <a:p>
            <a:r>
              <a:rPr lang="en-US" dirty="0">
                <a:latin typeface="Calibri" panose="020F0502020204030204" pitchFamily="34" charset="0"/>
                <a:cs typeface="Calibri" panose="020F0502020204030204" pitchFamily="34" charset="0"/>
              </a:rPr>
              <a:t>Advertising materials must adhere to the following standards:</a:t>
            </a:r>
          </a:p>
          <a:p>
            <a:pPr lvl="1"/>
            <a:r>
              <a:rPr lang="en-US" dirty="0">
                <a:latin typeface="Calibri" panose="020F0502020204030204" pitchFamily="34" charset="0"/>
                <a:cs typeface="Calibri" panose="020F0502020204030204" pitchFamily="34" charset="0"/>
              </a:rPr>
              <a:t>Banners, brochures, posters, and other advertising materials placed on university property Must have official permission and follow the rules provided by the entity in charge of where the materials would be.</a:t>
            </a:r>
          </a:p>
          <a:p>
            <a:pPr lvl="1"/>
            <a:r>
              <a:rPr lang="en-US" dirty="0">
                <a:latin typeface="Calibri" panose="020F0502020204030204" pitchFamily="34" charset="0"/>
                <a:cs typeface="Calibri" panose="020F0502020204030204" pitchFamily="34" charset="0"/>
              </a:rPr>
              <a:t>No materials allowed on departmental bulletin boards</a:t>
            </a:r>
          </a:p>
          <a:p>
            <a:pPr lvl="1"/>
            <a:r>
              <a:rPr lang="en-US" dirty="0">
                <a:latin typeface="Calibri" panose="020F0502020204030204" pitchFamily="34" charset="0"/>
                <a:cs typeface="Calibri" panose="020F0502020204030204" pitchFamily="34" charset="0"/>
              </a:rPr>
              <a:t>No materials allowed on DA paper boxes without DA’s written permission.</a:t>
            </a:r>
          </a:p>
          <a:p>
            <a:pPr lvl="1"/>
            <a:r>
              <a:rPr lang="en-US" dirty="0">
                <a:latin typeface="Calibri" panose="020F0502020204030204" pitchFamily="34" charset="0"/>
                <a:cs typeface="Calibri" panose="020F0502020204030204" pitchFamily="34" charset="0"/>
              </a:rPr>
              <a:t>No materials in classroom</a:t>
            </a:r>
          </a:p>
          <a:p>
            <a:pPr lvl="1"/>
            <a:r>
              <a:rPr lang="en-US" dirty="0">
                <a:latin typeface="Calibri" panose="020F0502020204030204" pitchFamily="34" charset="0"/>
                <a:cs typeface="Calibri" panose="020F0502020204030204" pitchFamily="34" charset="0"/>
              </a:rPr>
              <a:t>Materials on doors of residence hall must include a visible signature of the resident</a:t>
            </a:r>
          </a:p>
          <a:p>
            <a:pPr lvl="1"/>
            <a:r>
              <a:rPr lang="en-US" dirty="0">
                <a:latin typeface="Calibri" panose="020F0502020204030204" pitchFamily="34" charset="0"/>
                <a:cs typeface="Calibri" panose="020F0502020204030204" pitchFamily="34" charset="0"/>
              </a:rPr>
              <a:t>Materials shall not promote or be used in conjunction with any controlled substance.</a:t>
            </a:r>
          </a:p>
          <a:p>
            <a:pPr lvl="2"/>
            <a:r>
              <a:rPr lang="en-US" dirty="0">
                <a:latin typeface="Calibri" panose="020F0502020204030204" pitchFamily="34" charset="0"/>
                <a:cs typeface="Calibri" panose="020F0502020204030204" pitchFamily="34" charset="0"/>
              </a:rPr>
              <a:t>Campaign materials from places that serve alcohol must explicitly state that they may not be redeemed towards the purpose of the aforementioned controlled substance.</a:t>
            </a:r>
          </a:p>
        </p:txBody>
      </p:sp>
    </p:spTree>
    <p:extLst>
      <p:ext uri="{BB962C8B-B14F-4D97-AF65-F5344CB8AC3E}">
        <p14:creationId xmlns:p14="http://schemas.microsoft.com/office/powerpoint/2010/main" val="161547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B5AB-0001-491C-9CDF-E40BA1EA5567}"/>
              </a:ext>
            </a:extLst>
          </p:cNvPr>
          <p:cNvSpPr>
            <a:spLocks noGrp="1"/>
          </p:cNvSpPr>
          <p:nvPr>
            <p:ph type="title"/>
          </p:nvPr>
        </p:nvSpPr>
        <p:spPr/>
        <p:txBody>
          <a:bodyPr/>
          <a:lstStyle/>
          <a:p>
            <a:r>
              <a:rPr lang="en-US" dirty="0"/>
              <a:t>Candidate responsibility</a:t>
            </a:r>
          </a:p>
        </p:txBody>
      </p:sp>
      <p:sp>
        <p:nvSpPr>
          <p:cNvPr id="3" name="Content Placeholder 2">
            <a:extLst>
              <a:ext uri="{FF2B5EF4-FFF2-40B4-BE49-F238E27FC236}">
                <a16:creationId xmlns:a16="http://schemas.microsoft.com/office/drawing/2014/main" id="{C52B2203-8A48-4A14-BC6C-5400B4C19209}"/>
              </a:ext>
            </a:extLst>
          </p:cNvPr>
          <p:cNvSpPr>
            <a:spLocks noGrp="1"/>
          </p:cNvSpPr>
          <p:nvPr>
            <p:ph sz="quarter" idx="13"/>
          </p:nvPr>
        </p:nvSpPr>
        <p:spPr/>
        <p:txBody>
          <a:bodyPr/>
          <a:lstStyle/>
          <a:p>
            <a:r>
              <a:rPr lang="en-US" dirty="0">
                <a:latin typeface="Calibri" panose="020F0502020204030204" pitchFamily="34" charset="0"/>
                <a:cs typeface="Calibri" panose="020F0502020204030204" pitchFamily="34" charset="0"/>
              </a:rPr>
              <a:t>Under art. IV sec. A – candidates shall be held responsible for their actions </a:t>
            </a:r>
            <a:r>
              <a:rPr lang="en-US" dirty="0">
                <a:solidFill>
                  <a:srgbClr val="FF0000"/>
                </a:solidFill>
                <a:latin typeface="Calibri" panose="020F0502020204030204" pitchFamily="34" charset="0"/>
                <a:cs typeface="Calibri" panose="020F0502020204030204" pitchFamily="34" charset="0"/>
              </a:rPr>
              <a:t>and the actions of their agents</a:t>
            </a:r>
            <a:r>
              <a:rPr lang="en-US" dirty="0">
                <a:latin typeface="Calibri" panose="020F0502020204030204" pitchFamily="34" charset="0"/>
                <a:cs typeface="Calibri" panose="020F0502020204030204" pitchFamily="34" charset="0"/>
              </a:rPr>
              <a:t>. Candidates are expected to be familiar with the elections code, SGA Constitution, and regulations.</a:t>
            </a:r>
          </a:p>
        </p:txBody>
      </p:sp>
    </p:spTree>
    <p:extLst>
      <p:ext uri="{BB962C8B-B14F-4D97-AF65-F5344CB8AC3E}">
        <p14:creationId xmlns:p14="http://schemas.microsoft.com/office/powerpoint/2010/main" val="77408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F772-DE7F-45D4-ACFB-8A07F5A56341}"/>
              </a:ext>
            </a:extLst>
          </p:cNvPr>
          <p:cNvSpPr>
            <a:spLocks noGrp="1"/>
          </p:cNvSpPr>
          <p:nvPr>
            <p:ph type="title"/>
          </p:nvPr>
        </p:nvSpPr>
        <p:spPr/>
        <p:txBody>
          <a:bodyPr/>
          <a:lstStyle/>
          <a:p>
            <a:r>
              <a:rPr lang="en-US" dirty="0"/>
              <a:t>Election violations</a:t>
            </a:r>
          </a:p>
        </p:txBody>
      </p:sp>
      <p:sp>
        <p:nvSpPr>
          <p:cNvPr id="4" name="Content Placeholder 3">
            <a:extLst>
              <a:ext uri="{FF2B5EF4-FFF2-40B4-BE49-F238E27FC236}">
                <a16:creationId xmlns:a16="http://schemas.microsoft.com/office/drawing/2014/main" id="{88E0534E-D798-4690-9D33-A0DC62D32E3A}"/>
              </a:ext>
            </a:extLst>
          </p:cNvPr>
          <p:cNvSpPr>
            <a:spLocks noGrp="1"/>
          </p:cNvSpPr>
          <p:nvPr>
            <p:ph sz="quarter" idx="13"/>
          </p:nvPr>
        </p:nvSpPr>
        <p:spPr/>
        <p:txBody>
          <a:bodyPr>
            <a:normAutofit fontScale="70000" lnSpcReduction="20000"/>
          </a:bodyPr>
          <a:lstStyle/>
          <a:p>
            <a:r>
              <a:rPr lang="en-US" dirty="0">
                <a:latin typeface="Calibri" panose="020F0502020204030204" pitchFamily="34" charset="0"/>
                <a:cs typeface="Calibri" panose="020F0502020204030204" pitchFamily="34" charset="0"/>
              </a:rPr>
              <a:t>Violations form online on SGA website</a:t>
            </a:r>
          </a:p>
          <a:p>
            <a:pPr lvl="1"/>
            <a:r>
              <a:rPr lang="en-US" dirty="0">
                <a:latin typeface="Calibri" panose="020F0502020204030204" pitchFamily="34" charset="0"/>
                <a:cs typeface="Calibri" panose="020F0502020204030204" pitchFamily="34" charset="0"/>
              </a:rPr>
              <a:t>Link also sent out via e-mail</a:t>
            </a:r>
          </a:p>
          <a:p>
            <a:pPr lvl="1"/>
            <a:r>
              <a:rPr lang="en-US" dirty="0">
                <a:latin typeface="Calibri" panose="020F0502020204030204" pitchFamily="34" charset="0"/>
                <a:cs typeface="Calibri" panose="020F0502020204030204" pitchFamily="34" charset="0"/>
              </a:rPr>
              <a:t>Secure form via engage that notifies elections chair and attorney general right away of violations </a:t>
            </a:r>
          </a:p>
          <a:p>
            <a:pPr lvl="2"/>
            <a:r>
              <a:rPr lang="en-US" dirty="0">
                <a:latin typeface="Calibri" panose="020F0502020204030204" pitchFamily="34" charset="0"/>
                <a:cs typeface="Calibri" panose="020F0502020204030204" pitchFamily="34" charset="0"/>
              </a:rPr>
              <a:t>Also better way of logging the complaints to ensure they are handled </a:t>
            </a:r>
          </a:p>
          <a:p>
            <a:pPr lvl="1"/>
            <a:r>
              <a:rPr lang="en-US" dirty="0">
                <a:latin typeface="Calibri" panose="020F0502020204030204" pitchFamily="34" charset="0"/>
                <a:cs typeface="Calibri" panose="020F0502020204030204" pitchFamily="34" charset="0"/>
              </a:rPr>
              <a:t>Hoping for no violations this campaign, but if any come in, they will be handled promptly.</a:t>
            </a:r>
          </a:p>
          <a:p>
            <a:r>
              <a:rPr lang="en-US" dirty="0">
                <a:latin typeface="Calibri" panose="020F0502020204030204" pitchFamily="34" charset="0"/>
                <a:cs typeface="Calibri" panose="020F0502020204030204" pitchFamily="34" charset="0"/>
              </a:rPr>
              <a:t>Violations can range in penalties up to disqualification and suspension from elections. </a:t>
            </a:r>
          </a:p>
          <a:p>
            <a:pPr lvl="1"/>
            <a:r>
              <a:rPr lang="en-US" dirty="0">
                <a:latin typeface="Calibri" panose="020F0502020204030204" pitchFamily="34" charset="0"/>
                <a:cs typeface="Calibri" panose="020F0502020204030204" pitchFamily="34" charset="0"/>
              </a:rPr>
              <a:t>Disqualification also occurs automatically at $500 fines.</a:t>
            </a:r>
          </a:p>
          <a:p>
            <a:pPr lvl="1"/>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7046674-7F27-40B0-B44F-71179E978290}"/>
              </a:ext>
            </a:extLst>
          </p:cNvPr>
          <p:cNvSpPr>
            <a:spLocks noGrp="1"/>
          </p:cNvSpPr>
          <p:nvPr>
            <p:ph sz="quarter" idx="14"/>
          </p:nvPr>
        </p:nvSpPr>
        <p:spPr/>
        <p:txBody>
          <a:bodyPr>
            <a:normAutofit fontScale="55000" lnSpcReduction="20000"/>
          </a:bodyPr>
          <a:lstStyle/>
          <a:p>
            <a:r>
              <a:rPr lang="en-US" dirty="0">
                <a:latin typeface="Calibri" panose="020F0502020204030204" pitchFamily="34" charset="0"/>
                <a:cs typeface="Calibri" panose="020F0502020204030204" pitchFamily="34" charset="0"/>
              </a:rPr>
              <a:t>Some fines are set by the code (e.g. failure to attend this meeting unless excused is $20 fine, disqualification or min $50 fine for incorrect financial statements)</a:t>
            </a:r>
          </a:p>
          <a:p>
            <a:r>
              <a:rPr lang="en-US" dirty="0">
                <a:latin typeface="Calibri" panose="020F0502020204030204" pitchFamily="34" charset="0"/>
                <a:cs typeface="Calibri" panose="020F0502020204030204" pitchFamily="34" charset="0"/>
              </a:rPr>
              <a:t>Procedures for filing charges</a:t>
            </a:r>
          </a:p>
          <a:p>
            <a:pPr lvl="1"/>
            <a:r>
              <a:rPr lang="en-US" dirty="0">
                <a:latin typeface="Calibri" panose="020F0502020204030204" pitchFamily="34" charset="0"/>
                <a:cs typeface="Calibri" panose="020F0502020204030204" pitchFamily="34" charset="0"/>
              </a:rPr>
              <a:t>Can be filed by any student, faculty or staff member and must be in writing, either handwritten under appendix (5) or online under form.</a:t>
            </a:r>
          </a:p>
          <a:p>
            <a:r>
              <a:rPr lang="en-US" dirty="0">
                <a:latin typeface="Calibri" panose="020F0502020204030204" pitchFamily="34" charset="0"/>
                <a:cs typeface="Calibri" panose="020F0502020204030204" pitchFamily="34" charset="0"/>
              </a:rPr>
              <a:t>No substantive complaints allowed after 7:00pm on March 11</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After this time violations are waived, with the exception of charges of failure to remove campaign materials which may still be submitted up until 3</a:t>
            </a:r>
            <a:r>
              <a:rPr lang="en-US" baseline="30000" dirty="0">
                <a:latin typeface="Calibri" panose="020F0502020204030204" pitchFamily="34" charset="0"/>
                <a:cs typeface="Calibri" panose="020F0502020204030204" pitchFamily="34" charset="0"/>
              </a:rPr>
              <a:t>rd</a:t>
            </a:r>
            <a:r>
              <a:rPr lang="en-US" dirty="0">
                <a:latin typeface="Calibri" panose="020F0502020204030204" pitchFamily="34" charset="0"/>
                <a:cs typeface="Calibri" panose="020F0502020204030204" pitchFamily="34" charset="0"/>
              </a:rPr>
              <a:t> academic day following the election. </a:t>
            </a:r>
          </a:p>
          <a:p>
            <a:r>
              <a:rPr lang="en-US" dirty="0">
                <a:latin typeface="Calibri" panose="020F0502020204030204" pitchFamily="34" charset="0"/>
                <a:cs typeface="Calibri" panose="020F0502020204030204" pitchFamily="34" charset="0"/>
              </a:rPr>
              <a:t>Fines must be paid within ten (10) academic days following imposition or candidate may be subject to disqualification</a:t>
            </a:r>
          </a:p>
        </p:txBody>
      </p:sp>
    </p:spTree>
    <p:extLst>
      <p:ext uri="{BB962C8B-B14F-4D97-AF65-F5344CB8AC3E}">
        <p14:creationId xmlns:p14="http://schemas.microsoft.com/office/powerpoint/2010/main" val="19985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1034E4-8E64-4A2B-B6C1-B6E3FED6CF05}"/>
              </a:ext>
            </a:extLst>
          </p:cNvPr>
          <p:cNvSpPr>
            <a:spLocks noGrp="1"/>
          </p:cNvSpPr>
          <p:nvPr>
            <p:ph type="title"/>
          </p:nvPr>
        </p:nvSpPr>
        <p:spPr/>
        <p:txBody>
          <a:bodyPr/>
          <a:lstStyle/>
          <a:p>
            <a:r>
              <a:rPr lang="en-US" dirty="0"/>
              <a:t>Debate guidelines</a:t>
            </a:r>
          </a:p>
        </p:txBody>
      </p:sp>
      <p:sp>
        <p:nvSpPr>
          <p:cNvPr id="8" name="Content Placeholder 7">
            <a:extLst>
              <a:ext uri="{FF2B5EF4-FFF2-40B4-BE49-F238E27FC236}">
                <a16:creationId xmlns:a16="http://schemas.microsoft.com/office/drawing/2014/main" id="{08D175FD-CCFC-4BD0-A3CB-D45E7996D541}"/>
              </a:ext>
            </a:extLst>
          </p:cNvPr>
          <p:cNvSpPr>
            <a:spLocks noGrp="1"/>
          </p:cNvSpPr>
          <p:nvPr>
            <p:ph type="body" idx="1"/>
          </p:nvPr>
        </p:nvSpPr>
        <p:spPr>
          <a:xfrm>
            <a:off x="685802" y="1612082"/>
            <a:ext cx="3310128" cy="576262"/>
          </a:xfrm>
        </p:spPr>
        <p:txBody>
          <a:bodyPr>
            <a:normAutofit/>
          </a:bodyPr>
          <a:lstStyle/>
          <a:p>
            <a:r>
              <a:rPr lang="en-US" dirty="0"/>
              <a:t>Standard guidelines</a:t>
            </a:r>
          </a:p>
        </p:txBody>
      </p:sp>
      <p:sp>
        <p:nvSpPr>
          <p:cNvPr id="11" name="Text Placeholder 10">
            <a:extLst>
              <a:ext uri="{FF2B5EF4-FFF2-40B4-BE49-F238E27FC236}">
                <a16:creationId xmlns:a16="http://schemas.microsoft.com/office/drawing/2014/main" id="{F5BE651C-66CA-4FB3-9B7D-9BB1689CBDF2}"/>
              </a:ext>
            </a:extLst>
          </p:cNvPr>
          <p:cNvSpPr>
            <a:spLocks noGrp="1"/>
          </p:cNvSpPr>
          <p:nvPr>
            <p:ph type="body" sz="half" idx="15"/>
          </p:nvPr>
        </p:nvSpPr>
        <p:spPr>
          <a:xfrm>
            <a:off x="685802" y="2188344"/>
            <a:ext cx="3310128" cy="3186242"/>
          </a:xfrm>
        </p:spPr>
        <p:txBody>
          <a:bodyPr>
            <a:normAutofit fontScale="77500" lnSpcReduction="20000"/>
          </a:bodyPr>
          <a:lstStyle/>
          <a:p>
            <a:pPr lvl="0"/>
            <a:r>
              <a:rPr lang="en-US" dirty="0">
                <a:latin typeface="Calibri" panose="020F0502020204030204" pitchFamily="34" charset="0"/>
                <a:cs typeface="Calibri" panose="020F0502020204030204" pitchFamily="34" charset="0"/>
              </a:rPr>
              <a:t>Only official candidates shall participate in the debate. </a:t>
            </a:r>
          </a:p>
          <a:p>
            <a:pPr lvl="0"/>
            <a:r>
              <a:rPr lang="en-US" dirty="0">
                <a:latin typeface="Calibri" panose="020F0502020204030204" pitchFamily="34" charset="0"/>
                <a:cs typeface="Calibri" panose="020F0502020204030204" pitchFamily="34" charset="0"/>
              </a:rPr>
              <a:t>All actions must be conducted in an equal and fair manner towards all official candidates. </a:t>
            </a:r>
          </a:p>
          <a:p>
            <a:pPr lvl="0"/>
            <a:r>
              <a:rPr lang="en-US" dirty="0">
                <a:latin typeface="Calibri" panose="020F0502020204030204" pitchFamily="34" charset="0"/>
                <a:cs typeface="Calibri" panose="020F0502020204030204" pitchFamily="34" charset="0"/>
              </a:rPr>
              <a:t>Props may be utilized in the debate, but are limited to the following: </a:t>
            </a:r>
            <a:r>
              <a:rPr lang="en-US" dirty="0" err="1">
                <a:latin typeface="Calibri" panose="020F0502020204030204" pitchFamily="34" charset="0"/>
                <a:cs typeface="Calibri" panose="020F0502020204030204" pitchFamily="34" charset="0"/>
              </a:rPr>
              <a:t>Posterboard</a:t>
            </a:r>
            <a:r>
              <a:rPr lang="en-US" dirty="0">
                <a:latin typeface="Calibri" panose="020F0502020204030204" pitchFamily="34" charset="0"/>
                <a:cs typeface="Calibri" panose="020F0502020204030204" pitchFamily="34" charset="0"/>
              </a:rPr>
              <a:t>, Charts, Graphs, or other small objects. Paper to take notes may be allowed. These materials are still subject to the campaign expenditures listed in Article III Section G. </a:t>
            </a:r>
          </a:p>
          <a:p>
            <a:pPr lvl="0"/>
            <a:r>
              <a:rPr lang="en-US" dirty="0">
                <a:latin typeface="Calibri" panose="020F0502020204030204" pitchFamily="34" charset="0"/>
                <a:cs typeface="Calibri" panose="020F0502020204030204" pitchFamily="34" charset="0"/>
              </a:rPr>
              <a:t>Electronic devices, including but not limited to, laptops, tablets, or cell phones, shall not be allowed under any circumstances for use in the debate. Additionally, no reference materials beyond the scope of a candidate’s notes shall be allowed for use in the debate. </a:t>
            </a:r>
          </a:p>
          <a:p>
            <a:endParaRPr lang="en-US" dirty="0"/>
          </a:p>
        </p:txBody>
      </p:sp>
      <p:sp>
        <p:nvSpPr>
          <p:cNvPr id="9" name="Content Placeholder 8">
            <a:extLst>
              <a:ext uri="{FF2B5EF4-FFF2-40B4-BE49-F238E27FC236}">
                <a16:creationId xmlns:a16="http://schemas.microsoft.com/office/drawing/2014/main" id="{3C434B20-1A35-4D1E-899F-F733774514B4}"/>
              </a:ext>
            </a:extLst>
          </p:cNvPr>
          <p:cNvSpPr>
            <a:spLocks noGrp="1"/>
          </p:cNvSpPr>
          <p:nvPr>
            <p:ph type="body" sz="quarter" idx="3"/>
          </p:nvPr>
        </p:nvSpPr>
        <p:spPr>
          <a:xfrm>
            <a:off x="4221561" y="1837765"/>
            <a:ext cx="3310128" cy="576262"/>
          </a:xfrm>
        </p:spPr>
        <p:txBody>
          <a:bodyPr>
            <a:normAutofit fontScale="92500" lnSpcReduction="20000"/>
          </a:bodyPr>
          <a:lstStyle/>
          <a:p>
            <a:r>
              <a:rPr lang="en-US" dirty="0"/>
              <a:t>Assembly/Senator structure</a:t>
            </a:r>
          </a:p>
        </p:txBody>
      </p:sp>
      <p:sp>
        <p:nvSpPr>
          <p:cNvPr id="12" name="Text Placeholder 11">
            <a:extLst>
              <a:ext uri="{FF2B5EF4-FFF2-40B4-BE49-F238E27FC236}">
                <a16:creationId xmlns:a16="http://schemas.microsoft.com/office/drawing/2014/main" id="{AA912431-BE66-47CC-8468-22F55D847546}"/>
              </a:ext>
            </a:extLst>
          </p:cNvPr>
          <p:cNvSpPr>
            <a:spLocks noGrp="1"/>
          </p:cNvSpPr>
          <p:nvPr>
            <p:ph type="body" sz="half" idx="16"/>
          </p:nvPr>
        </p:nvSpPr>
        <p:spPr>
          <a:xfrm>
            <a:off x="4234621" y="2378225"/>
            <a:ext cx="3310128" cy="2996361"/>
          </a:xfrm>
        </p:spPr>
        <p:txBody>
          <a:bodyPr>
            <a:normAutofit fontScale="70000" lnSpcReduction="20000"/>
          </a:bodyPr>
          <a:lstStyle/>
          <a:p>
            <a:pPr lvl="0"/>
            <a:r>
              <a:rPr lang="en-US" dirty="0">
                <a:latin typeface="Calibri" panose="020F0502020204030204" pitchFamily="34" charset="0"/>
                <a:cs typeface="Calibri" panose="020F0502020204030204" pitchFamily="34" charset="0"/>
              </a:rPr>
              <a:t>All College Senator candidates will go first, followed by all of the Student Assembly candidates. The order of the individuals in the debate will be the same as the order of the official ballot.</a:t>
            </a:r>
          </a:p>
          <a:p>
            <a:pPr lvl="0"/>
            <a:r>
              <a:rPr lang="en-US" dirty="0">
                <a:latin typeface="Calibri" panose="020F0502020204030204" pitchFamily="34" charset="0"/>
                <a:cs typeface="Calibri" panose="020F0502020204030204" pitchFamily="34" charset="0"/>
              </a:rPr>
              <a:t>In the event of a conflicting academic obligation, a candidates shall notify the Elections Chair at least 24 hours prior to the start of the debate. The candidate will then be placed at the end of their given category, in the order of request received. </a:t>
            </a:r>
          </a:p>
          <a:p>
            <a:pPr lvl="0"/>
            <a:r>
              <a:rPr lang="en-US" dirty="0">
                <a:latin typeface="Calibri" panose="020F0502020204030204" pitchFamily="34" charset="0"/>
                <a:cs typeface="Calibri" panose="020F0502020204030204" pitchFamily="34" charset="0"/>
              </a:rPr>
              <a:t>Each candidate will be given up to 60 seconds to deliver their platform. </a:t>
            </a:r>
          </a:p>
          <a:p>
            <a:pPr lvl="0"/>
            <a:r>
              <a:rPr lang="en-US" dirty="0">
                <a:latin typeface="Calibri" panose="020F0502020204030204" pitchFamily="34" charset="0"/>
                <a:cs typeface="Calibri" panose="020F0502020204030204" pitchFamily="34" charset="0"/>
              </a:rPr>
              <a:t>Following this, candidates will have up to 30 seconds to respond to a question delivered to them by the moderator or the moderator’s designee. </a:t>
            </a:r>
          </a:p>
          <a:p>
            <a:endParaRPr lang="en-US" dirty="0">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F6DAF610-71CC-4B7A-81C8-8D47E3205328}"/>
              </a:ext>
            </a:extLst>
          </p:cNvPr>
          <p:cNvSpPr>
            <a:spLocks noGrp="1"/>
          </p:cNvSpPr>
          <p:nvPr>
            <p:ph type="body" sz="quarter" idx="13"/>
          </p:nvPr>
        </p:nvSpPr>
        <p:spPr>
          <a:xfrm>
            <a:off x="7757320" y="1837765"/>
            <a:ext cx="3310128" cy="576262"/>
          </a:xfrm>
        </p:spPr>
        <p:txBody>
          <a:bodyPr/>
          <a:lstStyle/>
          <a:p>
            <a:r>
              <a:rPr lang="en-US" dirty="0"/>
              <a:t>President/</a:t>
            </a:r>
            <a:r>
              <a:rPr lang="en-US" dirty="0" err="1"/>
              <a:t>vP</a:t>
            </a:r>
            <a:r>
              <a:rPr lang="en-US" dirty="0"/>
              <a:t> structure</a:t>
            </a:r>
          </a:p>
        </p:txBody>
      </p:sp>
      <p:sp>
        <p:nvSpPr>
          <p:cNvPr id="13" name="Text Placeholder 12">
            <a:extLst>
              <a:ext uri="{FF2B5EF4-FFF2-40B4-BE49-F238E27FC236}">
                <a16:creationId xmlns:a16="http://schemas.microsoft.com/office/drawing/2014/main" id="{B0F0C586-3B79-4881-B7E2-5DEF3E0BDC1A}"/>
              </a:ext>
            </a:extLst>
          </p:cNvPr>
          <p:cNvSpPr>
            <a:spLocks noGrp="1"/>
          </p:cNvSpPr>
          <p:nvPr>
            <p:ph type="body" sz="half" idx="17"/>
          </p:nvPr>
        </p:nvSpPr>
        <p:spPr>
          <a:xfrm>
            <a:off x="7770380" y="2307585"/>
            <a:ext cx="3310128" cy="3067001"/>
          </a:xfrm>
        </p:spPr>
        <p:txBody>
          <a:bodyPr>
            <a:normAutofit fontScale="62500" lnSpcReduction="20000"/>
          </a:bodyPr>
          <a:lstStyle/>
          <a:p>
            <a:r>
              <a:rPr lang="en-US" dirty="0">
                <a:latin typeface="Calibri" panose="020F0502020204030204" pitchFamily="34" charset="0"/>
                <a:cs typeface="Calibri" panose="020F0502020204030204" pitchFamily="34" charset="0"/>
              </a:rPr>
              <a:t> Prior to the beginning of the debate, a coin toss will decide the assignment of Team A and Team B of the candidates for executive office. </a:t>
            </a:r>
            <a:endParaRPr lang="en-US" sz="1600"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Team A shall have up to 2 minutes to first deliver their opening statement. Followed then by Team B, which shall have up to 2 minutes to deliver their opening statement second. </a:t>
            </a:r>
            <a:endParaRPr lang="en-US" sz="1600"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Team A and Team B shall then be presented with questions in the following manner:</a:t>
            </a:r>
            <a:endParaRPr lang="en-US" sz="16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Question 1:</a:t>
            </a:r>
            <a:endParaRPr lang="en-US" sz="1400"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Team A gets up to 90 seconds to answer Question 1</a:t>
            </a:r>
            <a:endParaRPr lang="en-US" sz="1050"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Team B gets up to 90 seconds to answer Question 1</a:t>
            </a:r>
            <a:endParaRPr lang="en-US" sz="1050"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Team A gets up to 30 seconds for rebuttal</a:t>
            </a:r>
            <a:endParaRPr lang="en-US" sz="1050"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Team B gets up to 30 seconds for rebuttal </a:t>
            </a:r>
            <a:endParaRPr lang="en-US" sz="1050"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After completion of the prepared questions, Team B will have up to 2 minutes to deliver a closing statement. Following this, Team A will have up to 2 minutes to deliver their own closing statement. </a:t>
            </a:r>
            <a:endParaRPr lang="en-US" sz="1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86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262BE9-8543-4951-9FE9-3418175C889E}"/>
              </a:ext>
            </a:extLst>
          </p:cNvPr>
          <p:cNvSpPr>
            <a:spLocks noGrp="1"/>
          </p:cNvSpPr>
          <p:nvPr>
            <p:ph type="title"/>
          </p:nvPr>
        </p:nvSpPr>
        <p:spPr/>
        <p:txBody>
          <a:bodyPr>
            <a:normAutofit fontScale="90000"/>
          </a:bodyPr>
          <a:lstStyle/>
          <a:p>
            <a:r>
              <a:rPr lang="en-US" dirty="0"/>
              <a:t>Code of fair campaign practices/ Statement of understanding</a:t>
            </a:r>
          </a:p>
        </p:txBody>
      </p:sp>
      <p:sp>
        <p:nvSpPr>
          <p:cNvPr id="10" name="Content Placeholder 9">
            <a:extLst>
              <a:ext uri="{FF2B5EF4-FFF2-40B4-BE49-F238E27FC236}">
                <a16:creationId xmlns:a16="http://schemas.microsoft.com/office/drawing/2014/main" id="{875C72D8-F0ED-40B6-93BC-14CD50D8FA96}"/>
              </a:ext>
            </a:extLst>
          </p:cNvPr>
          <p:cNvSpPr>
            <a:spLocks noGrp="1"/>
          </p:cNvSpPr>
          <p:nvPr>
            <p:ph sz="quarter" idx="13"/>
          </p:nvPr>
        </p:nvSpPr>
        <p:spPr/>
        <p:txBody>
          <a:bodyPr/>
          <a:lstStyle/>
          <a:p>
            <a:r>
              <a:rPr lang="en-US" dirty="0">
                <a:latin typeface="Calibri" panose="020F0502020204030204" pitchFamily="34" charset="0"/>
                <a:cs typeface="Calibri" panose="020F0502020204030204" pitchFamily="34" charset="0"/>
              </a:rPr>
              <a:t>Go over / Discuss / Sign / Adhere</a:t>
            </a:r>
          </a:p>
        </p:txBody>
      </p:sp>
    </p:spTree>
    <p:extLst>
      <p:ext uri="{BB962C8B-B14F-4D97-AF65-F5344CB8AC3E}">
        <p14:creationId xmlns:p14="http://schemas.microsoft.com/office/powerpoint/2010/main" val="39621101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{B0063922-ABEE-44F5-A0FB-519EC3899CF4}tf04033927</Template>
  <TotalTime>65</TotalTime>
  <Words>1284</Words>
  <Application>Microsoft Office PowerPoint</Application>
  <PresentationFormat>Widescreen</PresentationFormat>
  <Paragraphs>102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Impact</vt:lpstr>
      <vt:lpstr>Main Event</vt:lpstr>
      <vt:lpstr>2020 SGA Elections Mandatory Candidates Meeting</vt:lpstr>
      <vt:lpstr>Housekeeping and Timeline</vt:lpstr>
      <vt:lpstr>Elections procedures/Campaigning</vt:lpstr>
      <vt:lpstr>Expenditures/forms</vt:lpstr>
      <vt:lpstr>Campaign materials</vt:lpstr>
      <vt:lpstr>Candidate responsibility</vt:lpstr>
      <vt:lpstr>Election violations</vt:lpstr>
      <vt:lpstr>Debate guidelines</vt:lpstr>
      <vt:lpstr>Code of fair campaign practices/ Statement of understanding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SGA Elections Mandatory Candidates Meeting</dc:title>
  <dc:creator>Casey Putney</dc:creator>
  <cp:lastModifiedBy>Casey Putney</cp:lastModifiedBy>
  <cp:revision>6</cp:revision>
  <dcterms:created xsi:type="dcterms:W3CDTF">2020-03-05T05:59:53Z</dcterms:created>
  <dcterms:modified xsi:type="dcterms:W3CDTF">2020-03-06T00:43:16Z</dcterms:modified>
</cp:coreProperties>
</file>